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media1.gif" ContentType="vide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5" r:id="rId6"/>
    <p:sldId id="262" r:id="rId7"/>
    <p:sldId id="258" r:id="rId8"/>
    <p:sldId id="264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6" r:id="rId19"/>
    <p:sldId id="277" r:id="rId20"/>
    <p:sldId id="278" r:id="rId21"/>
    <p:sldId id="279" r:id="rId22"/>
    <p:sldId id="282" r:id="rId23"/>
    <p:sldId id="283" r:id="rId24"/>
    <p:sldId id="281" r:id="rId25"/>
    <p:sldId id="284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302" r:id="rId38"/>
    <p:sldId id="298" r:id="rId39"/>
    <p:sldId id="299" r:id="rId40"/>
    <p:sldId id="300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9" autoAdjust="0"/>
    <p:restoredTop sz="94703" autoAdjust="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98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3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789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5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87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08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4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2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34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96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67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2BC738-E6B4-4DC6-ACF8-290EAB86414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960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332DEF8-4738-4408-96B7-72FE42C2397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4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B4D6F-048B-44BD-8695-F6D806125130}" type="datetimeFigureOut">
              <a:rPr lang="en-US" smtClean="0"/>
              <a:t>9/22/2012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25566-A744-44EA-A421-D16A8EC41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3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Second Century of</a:t>
            </a:r>
            <a:br>
              <a:rPr lang="en-US" dirty="0" smtClean="0"/>
            </a:br>
            <a:r>
              <a:rPr lang="en-US" dirty="0" smtClean="0"/>
              <a:t>Particle Physics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Prof. Rich Lebed</a:t>
            </a:r>
          </a:p>
          <a:p>
            <a:endParaRPr lang="en-US" dirty="0" smtClean="0"/>
          </a:p>
          <a:p>
            <a:r>
              <a:rPr lang="en-US" sz="2800" dirty="0" smtClean="0">
                <a:solidFill>
                  <a:srgbClr val="00B050"/>
                </a:solidFill>
              </a:rPr>
              <a:t>September 2</a:t>
            </a:r>
            <a:r>
              <a:rPr lang="en-US" sz="2800" dirty="0">
                <a:solidFill>
                  <a:srgbClr val="00B050"/>
                </a:solidFill>
              </a:rPr>
              <a:t>2</a:t>
            </a:r>
            <a:r>
              <a:rPr lang="en-US" sz="2800" dirty="0" smtClean="0">
                <a:solidFill>
                  <a:srgbClr val="00B050"/>
                </a:solidFill>
              </a:rPr>
              <a:t>, 2012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6" name="Picture 8" descr="ASUlogo-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4594225"/>
            <a:ext cx="22574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152401"/>
            <a:ext cx="5943600" cy="1906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075" y="5543550"/>
            <a:ext cx="10858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4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April, 1911,</a:t>
            </a:r>
            <a:br>
              <a:rPr lang="en-US" sz="3200" dirty="0" smtClean="0"/>
            </a:br>
            <a:r>
              <a:rPr lang="en-US" sz="3200" dirty="0" smtClean="0"/>
              <a:t>just over 100 years ago…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04800" y="1570038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en-US" b="0" dirty="0" smtClean="0">
                <a:solidFill>
                  <a:srgbClr val="0070C0"/>
                </a:solidFill>
              </a:rPr>
              <a:t>This man: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20" y="2419349"/>
            <a:ext cx="2880360" cy="3600451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19600" y="1524000"/>
            <a:ext cx="4194175" cy="762000"/>
          </a:xfrm>
        </p:spPr>
        <p:txBody>
          <a:bodyPr>
            <a:noAutofit/>
          </a:bodyPr>
          <a:lstStyle/>
          <a:p>
            <a:pPr algn="ctr"/>
            <a:r>
              <a:rPr lang="en-US" b="0" dirty="0" smtClean="0"/>
              <a:t> </a:t>
            </a:r>
            <a:r>
              <a:rPr lang="en-US" b="0" dirty="0" smtClean="0">
                <a:solidFill>
                  <a:schemeClr val="accent6">
                    <a:lumMod val="75000"/>
                  </a:schemeClr>
                </a:solidFill>
              </a:rPr>
              <a:t>built a remarkable model based upon his experimental results:</a:t>
            </a:r>
            <a:endParaRPr lang="en-US" b="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Atom-Animation--65563.gif">
            <a:hlinkClick r:id="" action="ppaction://media"/>
          </p:cNvPr>
          <p:cNvPicPr>
            <a:picLocks noGrp="1" noChangeAspect="1"/>
          </p:cNvPicPr>
          <p:nvPr>
            <p:ph sz="quarter" idx="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05400" y="2399936"/>
            <a:ext cx="2895600" cy="3619864"/>
          </a:xfrm>
        </p:spPr>
      </p:pic>
      <p:sp>
        <p:nvSpPr>
          <p:cNvPr id="11" name="TextBox 10"/>
          <p:cNvSpPr txBox="1"/>
          <p:nvPr/>
        </p:nvSpPr>
        <p:spPr>
          <a:xfrm>
            <a:off x="1143000" y="6167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Ernest Rutherford,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6167735"/>
            <a:ext cx="4000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t</a:t>
            </a:r>
            <a:r>
              <a:rPr lang="en-US" sz="2400" dirty="0" smtClean="0">
                <a:solidFill>
                  <a:srgbClr val="00B050"/>
                </a:solidFill>
              </a:rPr>
              <a:t>he nuclear model of the atom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39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“Tabletop” Particle Physics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22" y="1143000"/>
            <a:ext cx="8037578" cy="5365084"/>
          </a:xfrm>
        </p:spPr>
      </p:pic>
      <p:sp>
        <p:nvSpPr>
          <p:cNvPr id="8" name="TextBox 7"/>
          <p:cNvSpPr txBox="1"/>
          <p:nvPr/>
        </p:nvSpPr>
        <p:spPr>
          <a:xfrm>
            <a:off x="5722009" y="1752600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Rutherford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1971765"/>
            <a:ext cx="1696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Hans Geiger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886200" y="2756595"/>
            <a:ext cx="496075" cy="0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886200" y="5257800"/>
            <a:ext cx="533400" cy="381000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82275" y="2433430"/>
            <a:ext cx="156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Radioactive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Particle source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83327" y="5460230"/>
            <a:ext cx="67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Table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23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Large Hadron Collider:</a:t>
            </a:r>
            <a:br>
              <a:rPr lang="en-US" dirty="0" smtClean="0"/>
            </a:br>
            <a:r>
              <a:rPr lang="en-US" dirty="0" smtClean="0"/>
              <a:t>Not very tabletop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Sorry, we had </a:t>
            </a:r>
            <a:r>
              <a:rPr lang="en-US" smtClean="0"/>
              <a:t>to delete the video!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5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Particle Physics Prehistory:</a:t>
            </a:r>
            <a:br>
              <a:rPr lang="en-US" dirty="0" smtClean="0"/>
            </a:br>
            <a:r>
              <a:rPr lang="en-US" dirty="0" smtClean="0"/>
              <a:t>Up to 1911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6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was known about the physics of the very small just 100 years ago?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648200"/>
          </a:xfrm>
        </p:spPr>
        <p:txBody>
          <a:bodyPr/>
          <a:lstStyle/>
          <a:p>
            <a:r>
              <a:rPr lang="en-US" sz="2000" dirty="0"/>
              <a:t>19</a:t>
            </a:r>
            <a:r>
              <a:rPr lang="en-US" sz="2000" baseline="30000" dirty="0"/>
              <a:t>th</a:t>
            </a:r>
            <a:r>
              <a:rPr lang="en-US" sz="2000" dirty="0"/>
              <a:t> Century chemistry: </a:t>
            </a:r>
            <a:r>
              <a:rPr lang="en-US" sz="2000" dirty="0">
                <a:solidFill>
                  <a:srgbClr val="008000"/>
                </a:solidFill>
              </a:rPr>
              <a:t>Chemical compounds appear to consist of fundamental “elements” combined in integer proportions (e.g., water is </a:t>
            </a:r>
            <a:r>
              <a:rPr lang="en-US" sz="2000" dirty="0"/>
              <a:t>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dirty="0">
                <a:solidFill>
                  <a:srgbClr val="008000"/>
                </a:solidFill>
              </a:rPr>
              <a:t>, ammonia is </a:t>
            </a:r>
            <a:r>
              <a:rPr lang="en-US" sz="2000" dirty="0"/>
              <a:t>NH</a:t>
            </a:r>
            <a:r>
              <a:rPr lang="en-US" sz="2000" baseline="-25000" dirty="0"/>
              <a:t>3</a:t>
            </a:r>
            <a:r>
              <a:rPr lang="en-US" sz="2000" dirty="0">
                <a:solidFill>
                  <a:srgbClr val="008000"/>
                </a:solidFill>
              </a:rPr>
              <a:t>)</a:t>
            </a:r>
          </a:p>
          <a:p>
            <a:pPr lvl="1"/>
            <a:r>
              <a:rPr lang="en-US" sz="1800" dirty="0"/>
              <a:t>Simplest explanation: </a:t>
            </a:r>
            <a:r>
              <a:rPr lang="en-US" sz="1800" dirty="0">
                <a:solidFill>
                  <a:srgbClr val="CC0000"/>
                </a:solidFill>
              </a:rPr>
              <a:t>Elements exist in basic units called</a:t>
            </a:r>
            <a:r>
              <a:rPr lang="en-US" sz="1800" dirty="0"/>
              <a:t> </a:t>
            </a:r>
            <a:r>
              <a:rPr lang="en-US" sz="1800" i="1" dirty="0">
                <a:solidFill>
                  <a:srgbClr val="FF0000"/>
                </a:solidFill>
              </a:rPr>
              <a:t>atoms</a:t>
            </a:r>
            <a:endParaRPr lang="en-US" sz="1800" dirty="0">
              <a:solidFill>
                <a:srgbClr val="FF0000"/>
              </a:solidFill>
            </a:endParaRPr>
          </a:p>
          <a:p>
            <a:r>
              <a:rPr lang="en-US" sz="2000" dirty="0"/>
              <a:t>19</a:t>
            </a:r>
            <a:r>
              <a:rPr lang="en-US" sz="2000" baseline="30000" dirty="0"/>
              <a:t>th</a:t>
            </a:r>
            <a:r>
              <a:rPr lang="en-US" sz="2000" dirty="0"/>
              <a:t> Century spectroscopy: </a:t>
            </a:r>
            <a:r>
              <a:rPr lang="en-US" sz="2000" dirty="0">
                <a:solidFill>
                  <a:srgbClr val="0000FF"/>
                </a:solidFill>
              </a:rPr>
              <a:t>Very hot gases absorb and emit light only at certain frequencies</a:t>
            </a:r>
          </a:p>
          <a:p>
            <a:pPr lvl="1"/>
            <a:r>
              <a:rPr lang="en-US" sz="1800" dirty="0">
                <a:solidFill>
                  <a:srgbClr val="9900CC"/>
                </a:solidFill>
              </a:rPr>
              <a:t>Simplest explanation: Atoms have</a:t>
            </a:r>
            <a:r>
              <a:rPr lang="en-US" sz="1800" dirty="0"/>
              <a:t> </a:t>
            </a:r>
            <a:r>
              <a:rPr lang="en-US" sz="1800" i="1" dirty="0">
                <a:solidFill>
                  <a:srgbClr val="FF0000"/>
                </a:solidFill>
              </a:rPr>
              <a:t>structure</a:t>
            </a:r>
          </a:p>
          <a:p>
            <a:r>
              <a:rPr lang="en-US" sz="2000" dirty="0"/>
              <a:t>19</a:t>
            </a:r>
            <a:r>
              <a:rPr lang="en-US" sz="2000" baseline="30000" dirty="0"/>
              <a:t>th</a:t>
            </a:r>
            <a:r>
              <a:rPr lang="en-US" sz="2000" dirty="0"/>
              <a:t> Century electrolysis: </a:t>
            </a:r>
            <a:r>
              <a:rPr lang="en-US" sz="2000" dirty="0">
                <a:solidFill>
                  <a:srgbClr val="CC3300"/>
                </a:solidFill>
              </a:rPr>
              <a:t>Electric current pulls charges out of chemicals</a:t>
            </a:r>
          </a:p>
          <a:p>
            <a:pPr lvl="1"/>
            <a:r>
              <a:rPr lang="en-US" sz="1800" dirty="0"/>
              <a:t>Simplest explanation: </a:t>
            </a:r>
            <a:r>
              <a:rPr lang="en-US" sz="1800" dirty="0">
                <a:solidFill>
                  <a:schemeClr val="hlink"/>
                </a:solidFill>
              </a:rPr>
              <a:t>Atoms have</a:t>
            </a:r>
            <a:r>
              <a:rPr lang="en-US" sz="1800" dirty="0"/>
              <a:t> </a:t>
            </a:r>
            <a:r>
              <a:rPr lang="en-US" sz="1800" i="1" dirty="0">
                <a:solidFill>
                  <a:srgbClr val="FF0000"/>
                </a:solidFill>
              </a:rPr>
              <a:t>charged components</a:t>
            </a:r>
          </a:p>
          <a:p>
            <a:r>
              <a:rPr lang="en-US" sz="2000" dirty="0"/>
              <a:t>1897: </a:t>
            </a:r>
            <a:r>
              <a:rPr lang="en-US" sz="2000" dirty="0">
                <a:solidFill>
                  <a:srgbClr val="006600"/>
                </a:solidFill>
              </a:rPr>
              <a:t>J.J. Thomson discovers that atoms contain very small particles that carry its negative charge, which he names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0000"/>
                </a:solidFill>
              </a:rPr>
              <a:t>electrons</a:t>
            </a:r>
            <a:endParaRPr lang="en-US" sz="2000" dirty="0"/>
          </a:p>
          <a:p>
            <a:pPr lvl="1"/>
            <a:r>
              <a:rPr lang="en-US" sz="1800" dirty="0">
                <a:solidFill>
                  <a:srgbClr val="FF3300"/>
                </a:solidFill>
              </a:rPr>
              <a:t>Even then, there were still serious scientists who did not believe in atoms </a:t>
            </a:r>
            <a:r>
              <a:rPr lang="en-US" sz="1800" dirty="0" smtClean="0">
                <a:solidFill>
                  <a:srgbClr val="FF3300"/>
                </a:solidFill>
              </a:rPr>
              <a:t>until</a:t>
            </a:r>
            <a:r>
              <a:rPr lang="en-US" sz="1800" dirty="0">
                <a:solidFill>
                  <a:srgbClr val="FF3300"/>
                </a:solidFill>
              </a:rPr>
              <a:t> </a:t>
            </a:r>
            <a:r>
              <a:rPr lang="en-US" sz="1800" dirty="0" smtClean="0">
                <a:solidFill>
                  <a:srgbClr val="FF3300"/>
                </a:solidFill>
              </a:rPr>
              <a:t>this phenomenon was explained:</a:t>
            </a:r>
            <a:endParaRPr lang="en-US" sz="18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2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Brownian motion:</a:t>
            </a:r>
            <a:br>
              <a:rPr lang="en-US" sz="3200" dirty="0" smtClean="0"/>
            </a:br>
            <a:r>
              <a:rPr lang="en-US" sz="3200" dirty="0" smtClean="0"/>
              <a:t>Indisputable evidence for the existence of atoms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Another deleted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Max_20Planck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7750" y="1866900"/>
            <a:ext cx="2857500" cy="3990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4953000" y="1828800"/>
            <a:ext cx="3810000" cy="3048000"/>
          </a:xfrm>
          <a:prstGeom prst="wedgeRoundRectCallout">
            <a:avLst>
              <a:gd name="adj1" fmla="val -73391"/>
              <a:gd name="adj2" fmla="val 11780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buFontTx/>
              <a:buChar char="•"/>
            </a:pPr>
            <a:r>
              <a:rPr lang="en-US" dirty="0"/>
              <a:t>In 1900, I solved the </a:t>
            </a:r>
            <a:r>
              <a:rPr lang="en-US" b="1" dirty="0">
                <a:solidFill>
                  <a:srgbClr val="FF0000"/>
                </a:solidFill>
              </a:rPr>
              <a:t>blackbody problem</a:t>
            </a:r>
            <a:r>
              <a:rPr lang="en-US" dirty="0"/>
              <a:t>, which is just the very old question of why hot </a:t>
            </a:r>
            <a:r>
              <a:rPr lang="en-US" dirty="0" smtClean="0"/>
              <a:t>objects glow, like the surface of the sun or a piece of red-hot metal.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algn="l">
              <a:buFontTx/>
              <a:buChar char="•"/>
            </a:pPr>
            <a:r>
              <a:rPr lang="en-US" dirty="0"/>
              <a:t>To do it, though, I had to resort to </a:t>
            </a:r>
            <a:r>
              <a:rPr lang="en-US" i="1" dirty="0">
                <a:solidFill>
                  <a:srgbClr val="FF3300"/>
                </a:solidFill>
              </a:rPr>
              <a:t>an act of desperation</a:t>
            </a:r>
            <a:r>
              <a:rPr lang="en-US" dirty="0"/>
              <a:t>: I had to assume that light only occurs in discrete packets called </a:t>
            </a:r>
            <a:r>
              <a:rPr lang="en-US" b="1" i="1" dirty="0">
                <a:solidFill>
                  <a:srgbClr val="FF3300"/>
                </a:solidFill>
              </a:rPr>
              <a:t>quanta</a:t>
            </a:r>
            <a:r>
              <a:rPr lang="en-US" i="1" dirty="0"/>
              <a:t>.</a:t>
            </a:r>
            <a:endParaRPr lang="en-US" dirty="0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638300" y="1222375"/>
            <a:ext cx="1760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3300"/>
                </a:solidFill>
              </a:rPr>
              <a:t>Max Planck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1600" y="457200"/>
            <a:ext cx="6897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In a seemingly unrelated development…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172200" y="5257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E</a:t>
            </a:r>
            <a:r>
              <a:rPr lang="en-US" sz="3600" dirty="0" smtClean="0">
                <a:solidFill>
                  <a:srgbClr val="FF0000"/>
                </a:solidFill>
              </a:rPr>
              <a:t> = </a:t>
            </a:r>
            <a:r>
              <a:rPr lang="en-US" sz="3600" i="1" dirty="0" smtClean="0">
                <a:solidFill>
                  <a:srgbClr val="FF0000"/>
                </a:solidFill>
              </a:rPr>
              <a:t>h</a:t>
            </a:r>
            <a:r>
              <a:rPr lang="el-GR" sz="3600" i="1" dirty="0" smtClean="0">
                <a:solidFill>
                  <a:srgbClr val="FF0000"/>
                </a:solidFill>
              </a:rPr>
              <a:t>ν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13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459px-Einstein_patentoffic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4538" y="1600200"/>
            <a:ext cx="3462337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93" name="AutoShape 21"/>
              <p:cNvSpPr>
                <a:spLocks noChangeArrowheads="1"/>
              </p:cNvSpPr>
              <p:nvPr/>
            </p:nvSpPr>
            <p:spPr bwMode="auto">
              <a:xfrm>
                <a:off x="2819400" y="152400"/>
                <a:ext cx="5867400" cy="1905000"/>
              </a:xfrm>
              <a:prstGeom prst="wedgeRoundRectCallout">
                <a:avLst>
                  <a:gd name="adj1" fmla="val -36606"/>
                  <a:gd name="adj2" fmla="val 76667"/>
                  <a:gd name="adj3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dirty="0" smtClean="0"/>
                  <a:t>In 1905, around the time this photo was taken, I:</a:t>
                </a:r>
              </a:p>
              <a:p>
                <a:pPr algn="l">
                  <a:buFontTx/>
                  <a:buChar char="•"/>
                </a:pPr>
                <a:r>
                  <a:rPr lang="en-US" dirty="0">
                    <a:solidFill>
                      <a:srgbClr val="9900CC"/>
                    </a:solidFill>
                  </a:rPr>
                  <a:t>Proved (using </a:t>
                </a:r>
                <a:r>
                  <a:rPr lang="en-US" dirty="0"/>
                  <a:t>Brownian motion</a:t>
                </a:r>
                <a:r>
                  <a:rPr lang="en-US" dirty="0">
                    <a:solidFill>
                      <a:srgbClr val="9900CC"/>
                    </a:solidFill>
                  </a:rPr>
                  <a:t>) that atoms exist</a:t>
                </a:r>
              </a:p>
              <a:p>
                <a:pPr algn="l">
                  <a:buFontTx/>
                  <a:buChar char="•"/>
                </a:pPr>
                <a:r>
                  <a:rPr lang="en-US" dirty="0">
                    <a:solidFill>
                      <a:srgbClr val="008000"/>
                    </a:solidFill>
                  </a:rPr>
                  <a:t>Proved (using the </a:t>
                </a:r>
                <a:r>
                  <a:rPr lang="en-US" dirty="0"/>
                  <a:t>photoelectric effect</a:t>
                </a:r>
                <a:r>
                  <a:rPr lang="en-US" dirty="0">
                    <a:solidFill>
                      <a:srgbClr val="008000"/>
                    </a:solidFill>
                  </a:rPr>
                  <a:t>) that light</a:t>
                </a:r>
              </a:p>
              <a:p>
                <a:pPr algn="l"/>
                <a:r>
                  <a:rPr lang="en-US" dirty="0">
                    <a:solidFill>
                      <a:srgbClr val="008000"/>
                    </a:solidFill>
                  </a:rPr>
                  <a:t>    exists in quanta (</a:t>
                </a:r>
                <a:r>
                  <a:rPr lang="en-US" dirty="0"/>
                  <a:t>the photon</a:t>
                </a:r>
                <a:r>
                  <a:rPr lang="en-US" dirty="0" smtClean="0">
                    <a:solidFill>
                      <a:srgbClr val="008000"/>
                    </a:solidFill>
                  </a:rPr>
                  <a:t>), just like Planck thought</a:t>
                </a:r>
                <a:endParaRPr lang="en-US" dirty="0">
                  <a:solidFill>
                    <a:srgbClr val="008000"/>
                  </a:solidFill>
                </a:endParaRPr>
              </a:p>
              <a:p>
                <a:pPr algn="l">
                  <a:buFontTx/>
                  <a:buChar char="•"/>
                </a:pPr>
                <a:r>
                  <a:rPr lang="en-US" dirty="0">
                    <a:solidFill>
                      <a:srgbClr val="CC0000"/>
                    </a:solidFill>
                  </a:rPr>
                  <a:t>Showed that space and time are just one entity</a:t>
                </a:r>
                <a:br>
                  <a:rPr lang="en-US" dirty="0">
                    <a:solidFill>
                      <a:srgbClr val="CC0000"/>
                    </a:solidFill>
                  </a:rPr>
                </a:br>
                <a:r>
                  <a:rPr lang="en-US" dirty="0">
                    <a:solidFill>
                      <a:srgbClr val="CC0000"/>
                    </a:solidFill>
                  </a:rPr>
                  <a:t>     (</a:t>
                </a:r>
                <a:r>
                  <a:rPr lang="en-US" dirty="0"/>
                  <a:t>special relativity</a:t>
                </a:r>
                <a:r>
                  <a:rPr lang="en-US" dirty="0" smtClean="0">
                    <a:solidFill>
                      <a:srgbClr val="CC0000"/>
                    </a:solidFill>
                  </a:rPr>
                  <a:t>).  Oh, and I wrote down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𝐸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C00000"/>
                    </a:solidFill>
                  </a:rPr>
                  <a:t>.</a:t>
                </a:r>
                <a:endParaRPr lang="en-US" dirty="0">
                  <a:solidFill>
                    <a:srgbClr val="CC0000"/>
                  </a:solidFill>
                </a:endParaRPr>
              </a:p>
              <a:p>
                <a:pPr algn="l"/>
                <a:endParaRPr lang="en-US" dirty="0">
                  <a:solidFill>
                    <a:srgbClr val="CC0000"/>
                  </a:solidFill>
                </a:endParaRPr>
              </a:p>
              <a:p>
                <a:pPr>
                  <a:buFontTx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093" name="AutoShap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52400"/>
                <a:ext cx="5867400" cy="1905000"/>
              </a:xfrm>
              <a:prstGeom prst="wedgeRoundRectCallout">
                <a:avLst>
                  <a:gd name="adj1" fmla="val -36606"/>
                  <a:gd name="adj2" fmla="val 76667"/>
                  <a:gd name="adj3" fmla="val 16667"/>
                </a:avLst>
              </a:prstGeom>
              <a:blipFill rotWithShape="1">
                <a:blip r:embed="rId3"/>
                <a:stretch>
                  <a:fillRect/>
                </a:stretch>
              </a:blip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94" name="AutoShape 22"/>
          <p:cNvSpPr>
            <a:spLocks noChangeArrowheads="1"/>
          </p:cNvSpPr>
          <p:nvPr/>
        </p:nvSpPr>
        <p:spPr bwMode="auto">
          <a:xfrm>
            <a:off x="4953000" y="2133600"/>
            <a:ext cx="3429000" cy="1600200"/>
          </a:xfrm>
          <a:prstGeom prst="wedgeRoundRectCallout">
            <a:avLst>
              <a:gd name="adj1" fmla="val -85833"/>
              <a:gd name="adj2" fmla="val 1884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i="1" dirty="0"/>
              <a:t>That was a good year.</a:t>
            </a:r>
            <a:r>
              <a:rPr lang="en-US" dirty="0">
                <a:solidFill>
                  <a:srgbClr val="0000FF"/>
                </a:solidFill>
              </a:rPr>
              <a:t>  Now I’ll take some time to show that gravity curves space (</a:t>
            </a:r>
            <a:r>
              <a:rPr lang="en-US" dirty="0"/>
              <a:t>general relativity</a:t>
            </a:r>
            <a:r>
              <a:rPr lang="en-US" dirty="0">
                <a:solidFill>
                  <a:srgbClr val="0000FF"/>
                </a:solidFill>
              </a:rPr>
              <a:t>).  Then maybe I’ll let my hair grow.</a:t>
            </a:r>
          </a:p>
        </p:txBody>
      </p:sp>
      <p:pic>
        <p:nvPicPr>
          <p:cNvPr id="3095" name="Picture 23" descr="einstein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4713" y="3810000"/>
            <a:ext cx="164147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88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2209800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Particle Physics</a:t>
            </a:r>
            <a:br>
              <a:rPr lang="en-US" dirty="0" smtClean="0"/>
            </a:br>
            <a:r>
              <a:rPr lang="en-US" dirty="0" smtClean="0"/>
              <a:t>The First Century: 1911-2010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10" descr="180px-Niels_Boh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3450" y="1524000"/>
            <a:ext cx="3119438" cy="4419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4572000" y="228600"/>
            <a:ext cx="3505200" cy="1828800"/>
          </a:xfrm>
          <a:prstGeom prst="wedgeRoundRectCallout">
            <a:avLst>
              <a:gd name="adj1" fmla="val -50542"/>
              <a:gd name="adj2" fmla="val 73352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dirty="0"/>
              <a:t>Rutherford’s nuclear model is great except for one thing: Electrons moving in orbits accelerate, and accelerating charges lose energy.  Atoms would </a:t>
            </a:r>
            <a:r>
              <a:rPr lang="en-US" dirty="0">
                <a:solidFill>
                  <a:srgbClr val="FF0000"/>
                </a:solidFill>
              </a:rPr>
              <a:t>collapse</a:t>
            </a:r>
            <a:r>
              <a:rPr lang="en-US" dirty="0"/>
              <a:t>!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4572000" y="4495800"/>
            <a:ext cx="3886200" cy="1295400"/>
          </a:xfrm>
          <a:prstGeom prst="wedgeRoundRectCallout">
            <a:avLst>
              <a:gd name="adj1" fmla="val -55190"/>
              <a:gd name="adj2" fmla="val -86028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dirty="0"/>
              <a:t>In 1913, I applied Planck and Einstein’s quantum ideas to atoms: </a:t>
            </a:r>
            <a:r>
              <a:rPr lang="en-US" dirty="0">
                <a:solidFill>
                  <a:srgbClr val="FF0000"/>
                </a:solidFill>
              </a:rPr>
              <a:t>Electrons can only occur in special </a:t>
            </a:r>
            <a:r>
              <a:rPr lang="en-US" dirty="0" smtClean="0">
                <a:solidFill>
                  <a:srgbClr val="FF0000"/>
                </a:solidFill>
              </a:rPr>
              <a:t>discrete (</a:t>
            </a:r>
            <a:r>
              <a:rPr lang="en-US" dirty="0" smtClean="0"/>
              <a:t>quantized</a:t>
            </a:r>
            <a:r>
              <a:rPr lang="en-US" dirty="0" smtClean="0">
                <a:solidFill>
                  <a:srgbClr val="FF0000"/>
                </a:solidFill>
              </a:rPr>
              <a:t>) </a:t>
            </a:r>
            <a:r>
              <a:rPr lang="en-US" dirty="0">
                <a:solidFill>
                  <a:srgbClr val="FF0000"/>
                </a:solidFill>
              </a:rPr>
              <a:t>orbits. 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09738" y="877888"/>
            <a:ext cx="14654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3300"/>
                </a:solidFill>
              </a:rPr>
              <a:t>Niels Bohr</a:t>
            </a:r>
          </a:p>
        </p:txBody>
      </p:sp>
      <p:pic>
        <p:nvPicPr>
          <p:cNvPr id="10254" name="Picture 14" descr="img_full_4706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514600"/>
            <a:ext cx="2209800" cy="16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54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Quantum Mechanical Wave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317" y="2449511"/>
            <a:ext cx="2500911" cy="3646489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2284197"/>
            <a:ext cx="2665937" cy="3735603"/>
          </a:xfrm>
        </p:spPr>
      </p:pic>
      <p:sp>
        <p:nvSpPr>
          <p:cNvPr id="14" name="Rounded Rectangular Callout 13"/>
          <p:cNvSpPr/>
          <p:nvPr/>
        </p:nvSpPr>
        <p:spPr>
          <a:xfrm>
            <a:off x="124968" y="1228344"/>
            <a:ext cx="3886200" cy="1089660"/>
          </a:xfrm>
          <a:prstGeom prst="wedgeRoundRectCallout">
            <a:avLst>
              <a:gd name="adj1" fmla="val -7970"/>
              <a:gd name="adj2" fmla="val 904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Planck and Einstein say that light (a wave) can act like a particle.  In 1924, I said that Bohr’s electrons (particles) can act like waves!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ular Callout 14"/>
              <p:cNvSpPr/>
              <p:nvPr/>
            </p:nvSpPr>
            <p:spPr>
              <a:xfrm>
                <a:off x="4648200" y="1160526"/>
                <a:ext cx="3962400" cy="973074"/>
              </a:xfrm>
              <a:prstGeom prst="wedgeRoundRectCallout">
                <a:avLst>
                  <a:gd name="adj1" fmla="val -6037"/>
                  <a:gd name="adj2" fmla="val 103071"/>
                  <a:gd name="adj3" fmla="val 1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He’s right!  In 1926 I showed that  the equation the waves obey is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h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8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𝑚</m:t>
                        </m:r>
                      </m:den>
                    </m:f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𝜓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𝜓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𝜓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ounded Rectangular Callout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160526"/>
                <a:ext cx="3962400" cy="973074"/>
              </a:xfrm>
              <a:prstGeom prst="wedgeRoundRectCallout">
                <a:avLst>
                  <a:gd name="adj1" fmla="val -6037"/>
                  <a:gd name="adj2" fmla="val 103071"/>
                  <a:gd name="adj3" fmla="val 16667"/>
                </a:avLst>
              </a:prstGeom>
              <a:blipFill rotWithShape="1">
                <a:blip r:embed="rId4"/>
                <a:stretch>
                  <a:fillRect t="-4453"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295400" y="6172200"/>
            <a:ext cx="2153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Louis de Broglie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6096000"/>
            <a:ext cx="2459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Erwin Schrödinger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55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Certain about uncertainty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702" y="1447800"/>
            <a:ext cx="2982280" cy="4267199"/>
          </a:xfrm>
        </p:spPr>
      </p:pic>
      <p:sp>
        <p:nvSpPr>
          <p:cNvPr id="8" name="Rounded Rectangular Callout 7"/>
          <p:cNvSpPr/>
          <p:nvPr/>
        </p:nvSpPr>
        <p:spPr>
          <a:xfrm>
            <a:off x="4876800" y="1447800"/>
            <a:ext cx="3505200" cy="1371600"/>
          </a:xfrm>
          <a:prstGeom prst="wedgeRoundRectCallout">
            <a:avLst>
              <a:gd name="adj1" fmla="val -69815"/>
              <a:gd name="adj2" fmla="val 63379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Not so fast!  Yes, particles behave like waves, but observing them causes the wave to collapse into particle form.  You lose information just by “looking”!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4876800" y="3505200"/>
            <a:ext cx="3886200" cy="1524000"/>
          </a:xfrm>
          <a:prstGeom prst="wedgeRoundRectCallout">
            <a:avLst>
              <a:gd name="adj1" fmla="val -69012"/>
              <a:gd name="adj2" fmla="val 3566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n 1927, </a:t>
            </a:r>
            <a:r>
              <a:rPr lang="en-US" dirty="0">
                <a:solidFill>
                  <a:schemeClr val="tx1"/>
                </a:solidFill>
              </a:rPr>
              <a:t>I showed that </a:t>
            </a:r>
            <a:r>
              <a:rPr lang="en-US" dirty="0" smtClean="0">
                <a:solidFill>
                  <a:schemeClr val="tx1"/>
                </a:solidFill>
              </a:rPr>
              <a:t>there is an intrinsic </a:t>
            </a:r>
            <a:r>
              <a:rPr lang="en-US" b="1" dirty="0" smtClean="0">
                <a:solidFill>
                  <a:srgbClr val="FF0000"/>
                </a:solidFill>
              </a:rPr>
              <a:t>uncertainty</a:t>
            </a:r>
            <a:r>
              <a:rPr lang="en-US" dirty="0" smtClean="0">
                <a:solidFill>
                  <a:schemeClr val="tx1"/>
                </a:solidFill>
              </a:rPr>
              <a:t> to how precisely one can </a:t>
            </a:r>
            <a:r>
              <a:rPr lang="en-US" dirty="0" smtClean="0">
                <a:solidFill>
                  <a:srgbClr val="FF0000"/>
                </a:solidFill>
              </a:rPr>
              <a:t>simultaneously measure</a:t>
            </a: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dirty="0" smtClean="0">
                <a:solidFill>
                  <a:srgbClr val="FF0000"/>
                </a:solidFill>
              </a:rPr>
              <a:t>position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smtClean="0">
                <a:solidFill>
                  <a:srgbClr val="FF0000"/>
                </a:solidFill>
              </a:rPr>
              <a:t>momentum</a:t>
            </a:r>
            <a:r>
              <a:rPr lang="en-US" dirty="0" smtClean="0">
                <a:solidFill>
                  <a:schemeClr val="tx1"/>
                </a:solidFill>
              </a:rPr>
              <a:t> of a particle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38800" y="5257800"/>
                <a:ext cx="1905000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h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257800"/>
                <a:ext cx="1905000" cy="79355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219200" y="5943600"/>
            <a:ext cx="2616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Werner Heisenberg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8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Mirror </a:t>
            </a:r>
            <a:r>
              <a:rPr lang="en-US" sz="3200" dirty="0"/>
              <a:t>M</a:t>
            </a:r>
            <a:r>
              <a:rPr lang="en-US" sz="3200" dirty="0" smtClean="0"/>
              <a:t>irror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95400"/>
            <a:ext cx="2895600" cy="4095206"/>
          </a:xfrm>
        </p:spPr>
      </p:pic>
      <p:sp>
        <p:nvSpPr>
          <p:cNvPr id="6" name="TextBox 5"/>
          <p:cNvSpPr txBox="1"/>
          <p:nvPr/>
        </p:nvSpPr>
        <p:spPr>
          <a:xfrm>
            <a:off x="1600200" y="5638800"/>
            <a:ext cx="1423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Paul Dirac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886200" y="1143000"/>
            <a:ext cx="4953000" cy="1600200"/>
          </a:xfrm>
          <a:prstGeom prst="wedgeRoundRectCallout">
            <a:avLst>
              <a:gd name="adj1" fmla="val -56853"/>
              <a:gd name="adj2" fmla="val 10806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When I combined the </a:t>
            </a:r>
            <a:r>
              <a:rPr lang="en-US" dirty="0" smtClean="0">
                <a:solidFill>
                  <a:srgbClr val="FF0000"/>
                </a:solidFill>
              </a:rPr>
              <a:t>Schrödinger equation </a:t>
            </a:r>
            <a:r>
              <a:rPr lang="en-US" dirty="0" smtClean="0">
                <a:solidFill>
                  <a:schemeClr val="tx1"/>
                </a:solidFill>
              </a:rPr>
              <a:t>with </a:t>
            </a:r>
            <a:r>
              <a:rPr lang="en-US" dirty="0" smtClean="0">
                <a:solidFill>
                  <a:srgbClr val="FF0000"/>
                </a:solidFill>
              </a:rPr>
              <a:t>Einstein’s relativity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in 1927, something strange happened:   The equation has both energy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 &gt; 0 and E &lt; 0 solutions.  The </a:t>
            </a:r>
            <a:r>
              <a:rPr lang="en-US" dirty="0">
                <a:solidFill>
                  <a:schemeClr val="tx1"/>
                </a:solidFill>
              </a:rPr>
              <a:t>E &lt; </a:t>
            </a:r>
            <a:r>
              <a:rPr lang="en-US" dirty="0" smtClean="0">
                <a:solidFill>
                  <a:schemeClr val="tx1"/>
                </a:solidFill>
              </a:rPr>
              <a:t>0 ones make no sense, but I can’t justify ignoring them.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419600" y="3352800"/>
            <a:ext cx="4495800" cy="1222248"/>
          </a:xfrm>
          <a:prstGeom prst="wedgeRoundRectCallout">
            <a:avLst>
              <a:gd name="adj1" fmla="val -70727"/>
              <a:gd name="adj2" fmla="val 464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the E &gt; 0 ones are electrons, then the E &lt; 0 ones would look just like them but have the opposite charge.  They are called </a:t>
            </a:r>
            <a:r>
              <a:rPr lang="en-US" b="1" dirty="0" smtClean="0">
                <a:solidFill>
                  <a:srgbClr val="FF0000"/>
                </a:solidFill>
              </a:rPr>
              <a:t>positrons</a:t>
            </a:r>
            <a:r>
              <a:rPr lang="en-US" dirty="0" smtClean="0">
                <a:solidFill>
                  <a:schemeClr val="tx1"/>
                </a:solidFill>
              </a:rPr>
              <a:t>, and are the first example of </a:t>
            </a:r>
            <a:r>
              <a:rPr lang="en-US" b="1" dirty="0" smtClean="0">
                <a:solidFill>
                  <a:srgbClr val="FF0000"/>
                </a:solidFill>
              </a:rPr>
              <a:t>antimatter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3886200" y="4724400"/>
            <a:ext cx="5029200" cy="1524000"/>
          </a:xfrm>
          <a:prstGeom prst="wedgeRoundRectCallout">
            <a:avLst>
              <a:gd name="adj1" fmla="val -66410"/>
              <a:gd name="adj2" fmla="val -6183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Moreover, matter and antimatter can be created and destroyed all the time, unlike the Schrödinger equation, which considers only one particle at a time.  By the early 1930’s, I had generalized quantum mechanics to </a:t>
            </a:r>
            <a:r>
              <a:rPr lang="en-US" b="1" dirty="0" smtClean="0">
                <a:solidFill>
                  <a:srgbClr val="FF0000"/>
                </a:solidFill>
              </a:rPr>
              <a:t>quantum field theory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82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Quantum field theory is still the mathematical formalism in which particle physics calculations are performed…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2627811"/>
            <a:ext cx="2236740" cy="316338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2590800"/>
            <a:ext cx="2286000" cy="32004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490" y="2590800"/>
            <a:ext cx="2262909" cy="320040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685800" y="1371600"/>
            <a:ext cx="6934200" cy="381000"/>
          </a:xfrm>
          <a:prstGeom prst="wedgeRoundRectCallout">
            <a:avLst>
              <a:gd name="adj1" fmla="val -58166"/>
              <a:gd name="adj2" fmla="val 5203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Dirac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rgbClr val="00B050"/>
                </a:solidFill>
              </a:rPr>
              <a:t>But I keep getting </a:t>
            </a:r>
            <a:r>
              <a:rPr lang="en-US" dirty="0" smtClean="0">
                <a:solidFill>
                  <a:srgbClr val="FF0000"/>
                </a:solidFill>
              </a:rPr>
              <a:t>infinite results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for almost everything I compute!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09" y="1868269"/>
            <a:ext cx="7269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1946-1949: </a:t>
            </a:r>
            <a:r>
              <a:rPr lang="en-US" dirty="0" smtClean="0">
                <a:solidFill>
                  <a:srgbClr val="7030A0"/>
                </a:solidFill>
              </a:rPr>
              <a:t>The infinities can be eliminated by absorbing them into physical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parameters like the mass and charge: </a:t>
            </a:r>
            <a:r>
              <a:rPr lang="en-US" b="1" dirty="0" smtClean="0">
                <a:solidFill>
                  <a:srgbClr val="FF0000"/>
                </a:solidFill>
              </a:rPr>
              <a:t>Renormalization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60960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Julian Schwinger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200" y="6096000"/>
            <a:ext cx="2339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Richard Feynman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81904" y="6096000"/>
            <a:ext cx="252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Sin-Itiro Tomonaga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20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81000"/>
            <a:ext cx="2819400" cy="394716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2403612"/>
            <a:ext cx="2897961" cy="3997188"/>
          </a:xfrm>
        </p:spPr>
      </p:pic>
      <p:sp>
        <p:nvSpPr>
          <p:cNvPr id="8" name="Rounded Rectangular Callout 7"/>
          <p:cNvSpPr/>
          <p:nvPr/>
        </p:nvSpPr>
        <p:spPr>
          <a:xfrm>
            <a:off x="3657600" y="455676"/>
            <a:ext cx="3962400" cy="458724"/>
          </a:xfrm>
          <a:prstGeom prst="wedgeRoundRectCallout">
            <a:avLst>
              <a:gd name="adj1" fmla="val -51944"/>
              <a:gd name="adj2" fmla="val 104291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ll three of us shared the Nobel Prize…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733800" y="1295400"/>
            <a:ext cx="3886200" cy="612648"/>
          </a:xfrm>
          <a:prstGeom prst="wedgeRoundRectCallout">
            <a:avLst>
              <a:gd name="adj1" fmla="val -53243"/>
              <a:gd name="adj2" fmla="val 90361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…but I invented the </a:t>
            </a:r>
            <a:r>
              <a:rPr lang="en-US" dirty="0" smtClean="0">
                <a:solidFill>
                  <a:srgbClr val="FF0000"/>
                </a:solidFill>
              </a:rPr>
              <a:t>coolest</a:t>
            </a:r>
            <a:r>
              <a:rPr lang="en-US" dirty="0" smtClean="0">
                <a:solidFill>
                  <a:schemeClr val="tx1"/>
                </a:solidFill>
              </a:rPr>
              <a:t> pictures to show what was going on.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4492752"/>
            <a:ext cx="2095500" cy="2095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24200" y="5144869"/>
            <a:ext cx="1057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Feynman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diagrams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3931920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WIN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8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2209800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Where did the ideas for all of those particles I hear about come from?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04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Four Fundamental Forces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arenR"/>
            </a:pPr>
            <a:r>
              <a:rPr lang="en-US" sz="2400" dirty="0">
                <a:solidFill>
                  <a:srgbClr val="C00000"/>
                </a:solidFill>
              </a:rPr>
              <a:t>Gravity</a:t>
            </a:r>
          </a:p>
          <a:p>
            <a:pPr marL="609600" indent="-609600">
              <a:buFontTx/>
              <a:buAutoNum type="arabicParenR"/>
            </a:pPr>
            <a:r>
              <a:rPr lang="en-US" sz="2400" dirty="0">
                <a:solidFill>
                  <a:srgbClr val="008000"/>
                </a:solidFill>
              </a:rPr>
              <a:t>Electricity and magnetism</a:t>
            </a:r>
          </a:p>
          <a:p>
            <a:pPr marL="609600" indent="-609600">
              <a:buFontTx/>
              <a:buAutoNum type="arabicParenR"/>
            </a:pPr>
            <a:r>
              <a:rPr lang="en-US" sz="2400" dirty="0">
                <a:solidFill>
                  <a:srgbClr val="660066"/>
                </a:solidFill>
              </a:rPr>
              <a:t>The strong nuclear force</a:t>
            </a:r>
          </a:p>
          <a:p>
            <a:pPr marL="990600" lvl="1" indent="-533400">
              <a:buFont typeface="Wingdings" pitchFamily="2" charset="2"/>
              <a:buChar char="§"/>
            </a:pPr>
            <a:r>
              <a:rPr lang="en-US" sz="2000" dirty="0"/>
              <a:t>What keeps the positively charged protons,</a:t>
            </a:r>
            <a:br>
              <a:rPr lang="en-US" sz="2000" dirty="0"/>
            </a:br>
            <a:r>
              <a:rPr lang="en-US" sz="2000" dirty="0"/>
              <a:t>which are squeezed so close together inside the nucleus,</a:t>
            </a:r>
            <a:br>
              <a:rPr lang="en-US" sz="2000" dirty="0"/>
            </a:br>
            <a:r>
              <a:rPr lang="en-US" sz="2000" dirty="0"/>
              <a:t>from repelling each other and flying apart?</a:t>
            </a:r>
          </a:p>
          <a:p>
            <a:pPr marL="609600" indent="-609600">
              <a:buFontTx/>
              <a:buAutoNum type="arabicParenR"/>
            </a:pPr>
            <a:r>
              <a:rPr lang="en-US" sz="2400" dirty="0">
                <a:solidFill>
                  <a:srgbClr val="0070C0"/>
                </a:solidFill>
              </a:rPr>
              <a:t>The weak nuclear force</a:t>
            </a:r>
          </a:p>
          <a:p>
            <a:pPr marL="990600" lvl="1" indent="-533400">
              <a:buFont typeface="Wingdings" pitchFamily="2" charset="2"/>
              <a:buChar char="§"/>
            </a:pPr>
            <a:r>
              <a:rPr lang="en-US" sz="2000" dirty="0"/>
              <a:t>How can a particle decay into other particles that weren’t component parts of it in the first place?</a:t>
            </a:r>
          </a:p>
          <a:p>
            <a:pPr marL="990600" lvl="1" indent="-533400">
              <a:buFont typeface="Wingdings" pitchFamily="2" charset="2"/>
              <a:buChar char="§"/>
            </a:pPr>
            <a:r>
              <a:rPr lang="en-US" sz="2000" dirty="0"/>
              <a:t>Example: </a:t>
            </a:r>
            <a:r>
              <a:rPr lang="el-GR" sz="2000" dirty="0"/>
              <a:t>β</a:t>
            </a:r>
            <a:r>
              <a:rPr lang="en-US" sz="2000" dirty="0"/>
              <a:t> decay is a common form of radioactivity, in which a nucleus produces an electron and a </a:t>
            </a:r>
            <a:r>
              <a:rPr lang="en-US" sz="2000" b="1" dirty="0">
                <a:solidFill>
                  <a:srgbClr val="FF0000"/>
                </a:solidFill>
              </a:rPr>
              <a:t>neutrino</a:t>
            </a:r>
            <a:r>
              <a:rPr lang="en-US" sz="2000" dirty="0"/>
              <a:t> that were not present inside of it </a:t>
            </a:r>
            <a:r>
              <a:rPr lang="en-US" sz="2000" dirty="0" smtClean="0"/>
              <a:t>beforehand.  It is an example of the </a:t>
            </a:r>
            <a:r>
              <a:rPr lang="en-US" sz="2000" b="1" dirty="0" smtClean="0">
                <a:solidFill>
                  <a:srgbClr val="FF0000"/>
                </a:solidFill>
              </a:rPr>
              <a:t>weak interaction</a:t>
            </a:r>
            <a:endParaRPr lang="el-G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75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holds the nucleus together?</a:t>
            </a:r>
          </a:p>
        </p:txBody>
      </p:sp>
      <p:pic>
        <p:nvPicPr>
          <p:cNvPr id="6151" name="Picture 7" descr="Yukaw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00" y="1676400"/>
            <a:ext cx="3021013" cy="4271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524000" y="6034088"/>
            <a:ext cx="1695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Hideki Yukawa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3962400" y="1371600"/>
            <a:ext cx="4648200" cy="1828800"/>
          </a:xfrm>
          <a:prstGeom prst="wedgeRoundRectCallout">
            <a:avLst>
              <a:gd name="adj1" fmla="val -46139"/>
              <a:gd name="adj2" fmla="val 6857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In 1935, I had the first good explanation:</a:t>
            </a:r>
          </a:p>
          <a:p>
            <a:pPr algn="ctr"/>
            <a:r>
              <a:rPr lang="en-US" dirty="0"/>
              <a:t>Protons and neutrons are bound together by exchanging lighter particles called </a:t>
            </a:r>
            <a:r>
              <a:rPr lang="en-US" b="1" dirty="0">
                <a:solidFill>
                  <a:srgbClr val="FF0000"/>
                </a:solidFill>
              </a:rPr>
              <a:t>mesons</a:t>
            </a:r>
            <a:r>
              <a:rPr lang="en-US" dirty="0"/>
              <a:t>.  Using the size of the nucleus (~10</a:t>
            </a:r>
            <a:r>
              <a:rPr lang="en-US" baseline="30000" dirty="0"/>
              <a:t>-15</a:t>
            </a:r>
            <a:r>
              <a:rPr lang="en-US" dirty="0"/>
              <a:t> meters), I could even predict their mass!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4572000" y="3657600"/>
            <a:ext cx="3810000" cy="990600"/>
          </a:xfrm>
          <a:prstGeom prst="wedgeRoundRectCallout">
            <a:avLst>
              <a:gd name="adj1" fmla="val -69000"/>
              <a:gd name="adj2" fmla="val 94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After my prediction, they discovered </a:t>
            </a:r>
            <a:r>
              <a:rPr lang="en-US" dirty="0" smtClean="0"/>
              <a:t>a </a:t>
            </a:r>
            <a:r>
              <a:rPr lang="en-US" dirty="0"/>
              <a:t>meson, the </a:t>
            </a:r>
            <a:r>
              <a:rPr lang="el-GR" b="1" i="1" dirty="0">
                <a:solidFill>
                  <a:srgbClr val="FF0000"/>
                </a:solidFill>
              </a:rPr>
              <a:t>π</a:t>
            </a:r>
            <a:r>
              <a:rPr lang="en-US" dirty="0"/>
              <a:t> (“</a:t>
            </a:r>
            <a:r>
              <a:rPr lang="en-US" b="1" dirty="0">
                <a:solidFill>
                  <a:srgbClr val="FF0000"/>
                </a:solidFill>
              </a:rPr>
              <a:t>pion</a:t>
            </a:r>
            <a:r>
              <a:rPr lang="en-US" dirty="0"/>
              <a:t>”), at just the right mass!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4572000" y="5029200"/>
            <a:ext cx="3886200" cy="685800"/>
          </a:xfrm>
          <a:prstGeom prst="wedgeRoundRectCallout">
            <a:avLst>
              <a:gd name="adj1" fmla="val -60620"/>
              <a:gd name="adj2" fmla="val -5416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But then they found another...and another...and another...</a:t>
            </a:r>
          </a:p>
        </p:txBody>
      </p:sp>
    </p:spTree>
    <p:extLst>
      <p:ext uri="{BB962C8B-B14F-4D97-AF65-F5344CB8AC3E}">
        <p14:creationId xmlns:p14="http://schemas.microsoft.com/office/powerpoint/2010/main" val="272385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“Eightfold Way”</a:t>
            </a:r>
          </a:p>
        </p:txBody>
      </p:sp>
      <p:pic>
        <p:nvPicPr>
          <p:cNvPr id="8200" name="Picture 8" descr="gell-man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" y="1828800"/>
            <a:ext cx="2611438" cy="3657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2" name="Picture 10" descr="Meson_octe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9600" y="3581400"/>
            <a:ext cx="3268663" cy="2330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4038600" y="1371600"/>
            <a:ext cx="4419600" cy="1905000"/>
          </a:xfrm>
          <a:prstGeom prst="wedgeRoundRectCallout">
            <a:avLst>
              <a:gd name="adj1" fmla="val -64657"/>
              <a:gd name="adj2" fmla="val 5633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In 1961, I showed that not only mesons, but also protons and neutrons and any other particles that feel the strong force can be collected in pretty </a:t>
            </a:r>
            <a:r>
              <a:rPr lang="en-US" b="1" dirty="0"/>
              <a:t>multiplets </a:t>
            </a:r>
            <a:r>
              <a:rPr lang="en-US" dirty="0"/>
              <a:t>according to their charges and masses.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1219200" y="5675313"/>
            <a:ext cx="2012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Murray Gell-Mann</a:t>
            </a:r>
          </a:p>
        </p:txBody>
      </p:sp>
    </p:spTree>
    <p:extLst>
      <p:ext uri="{BB962C8B-B14F-4D97-AF65-F5344CB8AC3E}">
        <p14:creationId xmlns:p14="http://schemas.microsoft.com/office/powerpoint/2010/main" val="338321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“Three quarks for Muster Mark!”</a:t>
            </a:r>
            <a:br>
              <a:rPr lang="en-US" sz="3200" dirty="0"/>
            </a:br>
            <a:r>
              <a:rPr lang="en-US" sz="2400" dirty="0"/>
              <a:t>				</a:t>
            </a:r>
            <a:r>
              <a:rPr lang="en-US" sz="2000" dirty="0"/>
              <a:t>-James Joyce</a:t>
            </a:r>
            <a:endParaRPr lang="en-US" sz="3200" dirty="0"/>
          </a:p>
        </p:txBody>
      </p:sp>
      <p:pic>
        <p:nvPicPr>
          <p:cNvPr id="11267" name="Picture 3" descr="gell-man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" y="1828800"/>
            <a:ext cx="2611438" cy="3657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4038600" y="1371600"/>
            <a:ext cx="4419600" cy="990600"/>
          </a:xfrm>
          <a:prstGeom prst="wedgeRoundRectCallout">
            <a:avLst>
              <a:gd name="adj1" fmla="val -65216"/>
              <a:gd name="adj2" fmla="val 13297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By </a:t>
            </a:r>
            <a:r>
              <a:rPr lang="en-US" dirty="0"/>
              <a:t>1964, I </a:t>
            </a:r>
            <a:r>
              <a:rPr lang="en-US" dirty="0" smtClean="0"/>
              <a:t>realized </a:t>
            </a:r>
            <a:r>
              <a:rPr lang="en-US" dirty="0"/>
              <a:t>that </a:t>
            </a:r>
            <a:r>
              <a:rPr lang="en-US" dirty="0" smtClean="0"/>
              <a:t>these multiplets occur because every strongly-interacting particle is made of </a:t>
            </a:r>
            <a:r>
              <a:rPr lang="en-US" b="1" dirty="0" smtClean="0"/>
              <a:t>quarks</a:t>
            </a:r>
            <a:endParaRPr lang="en-US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2514600"/>
            <a:ext cx="1518711" cy="3390020"/>
          </a:xfrm>
        </p:spPr>
      </p:pic>
    </p:spTree>
    <p:extLst>
      <p:ext uri="{BB962C8B-B14F-4D97-AF65-F5344CB8AC3E}">
        <p14:creationId xmlns:p14="http://schemas.microsoft.com/office/powerpoint/2010/main" val="958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Quantum Chromodynamics (QCD)</a:t>
            </a: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219200"/>
            <a:ext cx="3281842" cy="281940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038600" cy="2185988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In the same way that electricity and magnetism are caused by </a:t>
            </a:r>
            <a:r>
              <a:rPr lang="en-US" sz="2000" b="1" dirty="0" smtClean="0"/>
              <a:t>electric charges</a:t>
            </a:r>
            <a:r>
              <a:rPr lang="en-US" sz="2000" dirty="0" smtClean="0"/>
              <a:t> exchanging photons, at the deepest level the strong force comes from quarks exchanging a kind of charge called </a:t>
            </a:r>
            <a:r>
              <a:rPr lang="en-US" sz="2000" b="1" dirty="0" smtClean="0"/>
              <a:t>color</a:t>
            </a:r>
            <a:r>
              <a:rPr lang="en-US" sz="2000" dirty="0" smtClean="0"/>
              <a:t>, which comes in 3 types: </a:t>
            </a:r>
            <a:r>
              <a:rPr lang="en-US" sz="2000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002060"/>
                </a:solidFill>
              </a:rPr>
              <a:t>blue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008000"/>
                </a:solidFill>
              </a:rPr>
              <a:t>green</a:t>
            </a:r>
            <a:r>
              <a:rPr lang="en-US" sz="2000" dirty="0" smtClean="0"/>
              <a:t>.</a:t>
            </a:r>
            <a:endParaRPr lang="en-US" sz="2000" b="1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3429000"/>
            <a:ext cx="2667000" cy="2667000"/>
          </a:xfrm>
        </p:spPr>
      </p:pic>
      <p:sp>
        <p:nvSpPr>
          <p:cNvPr id="7" name="Rounded Rectangular Callout 6"/>
          <p:cNvSpPr/>
          <p:nvPr/>
        </p:nvSpPr>
        <p:spPr>
          <a:xfrm>
            <a:off x="381000" y="4648200"/>
            <a:ext cx="3845011" cy="1600200"/>
          </a:xfrm>
          <a:prstGeom prst="wedgeRoundRectCallout">
            <a:avLst>
              <a:gd name="adj1" fmla="val -30437"/>
              <a:gd name="adj2" fmla="val -8486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No, it doesn’t have anything to do with ordinary colors.  But it acts like a </a:t>
            </a:r>
            <a:r>
              <a:rPr lang="en-US" b="1" dirty="0" smtClean="0">
                <a:solidFill>
                  <a:schemeClr val="tx1"/>
                </a:solidFill>
              </a:rPr>
              <a:t>glue</a:t>
            </a:r>
            <a:r>
              <a:rPr lang="en-US" dirty="0" smtClean="0">
                <a:solidFill>
                  <a:schemeClr val="tx1"/>
                </a:solidFill>
              </a:rPr>
              <a:t> so strong that it keeps us from ever being separated and seen alone.  We live in a state of </a:t>
            </a:r>
            <a:r>
              <a:rPr lang="en-US" b="1" dirty="0" smtClean="0">
                <a:solidFill>
                  <a:schemeClr val="tx1"/>
                </a:solidFill>
              </a:rPr>
              <a:t>confinement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6139934"/>
            <a:ext cx="3524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 more realistic picture of a proton</a:t>
            </a:r>
            <a:endParaRPr lang="en-US" b="1" dirty="0"/>
          </a:p>
        </p:txBody>
      </p:sp>
      <p:cxnSp>
        <p:nvCxnSpPr>
          <p:cNvPr id="11" name="Straight Arrow Connector 10"/>
          <p:cNvCxnSpPr>
            <a:stCxn id="16" idx="1"/>
          </p:cNvCxnSpPr>
          <p:nvPr/>
        </p:nvCxnSpPr>
        <p:spPr>
          <a:xfrm flipH="1" flipV="1">
            <a:off x="2743200" y="3429001"/>
            <a:ext cx="1143000" cy="5048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724400" y="3962400"/>
            <a:ext cx="990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200" y="3733800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gluons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20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Unsolved issues of strong interactions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08000"/>
                </a:solidFill>
              </a:rPr>
              <a:t>No one knows why color charge (and, by extension, quarks and gluons) are confined</a:t>
            </a:r>
          </a:p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No one knows why there are exactly 3 color charges</a:t>
            </a:r>
          </a:p>
          <a:p>
            <a:pPr lvl="1"/>
            <a:r>
              <a:rPr lang="en-US" sz="2000" dirty="0" smtClean="0">
                <a:solidFill>
                  <a:srgbClr val="660066"/>
                </a:solidFill>
              </a:rPr>
              <a:t>In fact, we believe that the universe would be very similar if there were not 3, but some larger number N</a:t>
            </a:r>
            <a:r>
              <a:rPr lang="en-US" sz="2000" baseline="-25000" dirty="0" smtClean="0">
                <a:solidFill>
                  <a:srgbClr val="660066"/>
                </a:solidFill>
              </a:rPr>
              <a:t>C</a:t>
            </a:r>
            <a:r>
              <a:rPr lang="en-US" sz="2000" dirty="0" smtClean="0">
                <a:solidFill>
                  <a:srgbClr val="660066"/>
                </a:solidFill>
              </a:rPr>
              <a:t> of colors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No one knows how a proton is put together out of the three original quarks, lots of quark/antiquark pairs, and all that glue</a:t>
            </a:r>
          </a:p>
          <a:p>
            <a:r>
              <a:rPr lang="en-US" sz="2400" dirty="0" smtClean="0">
                <a:solidFill>
                  <a:srgbClr val="FF3300"/>
                </a:solidFill>
              </a:rPr>
              <a:t>No one knows if the matter in the interior of a proton is the only way that quarks and gluons can be put together</a:t>
            </a:r>
          </a:p>
          <a:p>
            <a:pPr lvl="1"/>
            <a:r>
              <a:rPr lang="en-US" sz="2000" dirty="0" smtClean="0">
                <a:solidFill>
                  <a:srgbClr val="FF3300"/>
                </a:solidFill>
              </a:rPr>
              <a:t>For example, steam and ice are two very different phases of water.</a:t>
            </a:r>
            <a:br>
              <a:rPr lang="en-US" sz="2000" dirty="0" smtClean="0">
                <a:solidFill>
                  <a:srgbClr val="FF3300"/>
                </a:solidFill>
              </a:rPr>
            </a:br>
            <a:r>
              <a:rPr lang="en-US" sz="2000" dirty="0" smtClean="0">
                <a:solidFill>
                  <a:srgbClr val="FF3300"/>
                </a:solidFill>
              </a:rPr>
              <a:t>Maybe QCD has several phases?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6477000" y="3200400"/>
            <a:ext cx="304800" cy="3048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About those weak interactions:</a:t>
            </a:r>
            <a:br>
              <a:rPr lang="en-US" sz="3200" dirty="0" smtClean="0"/>
            </a:br>
            <a:r>
              <a:rPr lang="en-US" sz="3200" dirty="0" smtClean="0"/>
              <a:t>What are neutrinos</a:t>
            </a:r>
            <a:r>
              <a:rPr lang="en-US" sz="3200" dirty="0"/>
              <a:t>?</a:t>
            </a:r>
          </a:p>
        </p:txBody>
      </p:sp>
      <p:pic>
        <p:nvPicPr>
          <p:cNvPr id="4103" name="Picture 7" descr="paul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1905000"/>
            <a:ext cx="2827338" cy="3962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4" name="AutoShape 8"/>
          <p:cNvSpPr>
            <a:spLocks noChangeArrowheads="1"/>
          </p:cNvSpPr>
          <p:nvPr/>
        </p:nvSpPr>
        <p:spPr bwMode="auto">
          <a:xfrm>
            <a:off x="3811588" y="1443038"/>
            <a:ext cx="4643437" cy="1069975"/>
          </a:xfrm>
          <a:prstGeom prst="wedgeRoundRectCallout">
            <a:avLst>
              <a:gd name="adj1" fmla="val -55259"/>
              <a:gd name="adj2" fmla="val 11413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The </a:t>
            </a:r>
            <a:r>
              <a:rPr lang="el-GR"/>
              <a:t>β</a:t>
            </a:r>
            <a:r>
              <a:rPr lang="en-US" dirty="0"/>
              <a:t> decay process with just an electron didn’t make sense.  It didn’t conserve energy or angular momentum.</a:t>
            </a:r>
            <a:endParaRPr lang="el-GR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1295400" y="5957888"/>
            <a:ext cx="172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Wolfgang Pauli</a:t>
            </a:r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3811588" y="3219408"/>
            <a:ext cx="4725987" cy="1069975"/>
          </a:xfrm>
          <a:prstGeom prst="wedgeRoundRectCallout">
            <a:avLst>
              <a:gd name="adj1" fmla="val -61190"/>
              <a:gd name="adj2" fmla="val 5714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So in </a:t>
            </a:r>
            <a:r>
              <a:rPr lang="en-US" dirty="0" smtClean="0"/>
              <a:t>1930, </a:t>
            </a:r>
            <a:r>
              <a:rPr lang="en-US" dirty="0"/>
              <a:t>I invented a new particle, the </a:t>
            </a:r>
            <a:r>
              <a:rPr lang="en-US" b="1" dirty="0">
                <a:solidFill>
                  <a:srgbClr val="FF0000"/>
                </a:solidFill>
              </a:rPr>
              <a:t>neutrino</a:t>
            </a:r>
            <a:r>
              <a:rPr lang="en-US" dirty="0"/>
              <a:t>, which is electrically neutral, very light, and barely interacts at all!</a:t>
            </a:r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3505200" y="4876800"/>
            <a:ext cx="5562600" cy="762000"/>
          </a:xfrm>
          <a:prstGeom prst="wedgeRoundRectCallout">
            <a:avLst>
              <a:gd name="adj1" fmla="val -57510"/>
              <a:gd name="adj2" fmla="val -52243"/>
              <a:gd name="adj3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I told my scientific friends about it in a l</a:t>
            </a:r>
            <a:r>
              <a:rPr lang="en-US" dirty="0" smtClean="0"/>
              <a:t>etter that began,</a:t>
            </a:r>
            <a:endParaRPr lang="en-US" dirty="0"/>
          </a:p>
          <a:p>
            <a:pPr algn="ctr"/>
            <a:r>
              <a:rPr lang="en-US" i="1" dirty="0"/>
              <a:t>“Dear Radioactive Ladies and Gentlemen,”</a:t>
            </a:r>
          </a:p>
        </p:txBody>
      </p:sp>
    </p:spTree>
    <p:extLst>
      <p:ext uri="{BB962C8B-B14F-4D97-AF65-F5344CB8AC3E}">
        <p14:creationId xmlns:p14="http://schemas.microsoft.com/office/powerpoint/2010/main" val="130254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ultimate in stealth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Neutrinos (</a:t>
            </a:r>
            <a:r>
              <a:rPr lang="el-GR" sz="2400" dirty="0" smtClean="0"/>
              <a:t>ν</a:t>
            </a:r>
            <a:r>
              <a:rPr lang="en-US" sz="2400" dirty="0" smtClean="0">
                <a:solidFill>
                  <a:srgbClr val="008000"/>
                </a:solidFill>
              </a:rPr>
              <a:t>’s) could pass through </a:t>
            </a:r>
            <a:r>
              <a:rPr lang="en-US" sz="2400" i="1" dirty="0" smtClean="0">
                <a:solidFill>
                  <a:srgbClr val="008000"/>
                </a:solidFill>
              </a:rPr>
              <a:t>a light year of solid lead</a:t>
            </a:r>
            <a:r>
              <a:rPr lang="en-US" sz="2400" dirty="0" smtClean="0">
                <a:solidFill>
                  <a:srgbClr val="008000"/>
                </a:solidFill>
              </a:rPr>
              <a:t> before having much probability of being stopped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The chain of nuclear fusion processes in the sun that make light include </a:t>
            </a:r>
            <a:r>
              <a:rPr lang="el-GR" sz="2400" dirty="0" smtClean="0">
                <a:solidFill>
                  <a:srgbClr val="C00000"/>
                </a:solidFill>
              </a:rPr>
              <a:t>β</a:t>
            </a:r>
            <a:r>
              <a:rPr lang="en-US" sz="2400" dirty="0" smtClean="0">
                <a:solidFill>
                  <a:srgbClr val="C00000"/>
                </a:solidFill>
              </a:rPr>
              <a:t> processes that make </a:t>
            </a:r>
            <a:r>
              <a:rPr lang="el-GR" sz="2400" dirty="0" smtClean="0"/>
              <a:t>ν</a:t>
            </a:r>
            <a:r>
              <a:rPr lang="en-US" sz="2400" dirty="0" smtClean="0">
                <a:solidFill>
                  <a:srgbClr val="C00000"/>
                </a:solidFill>
              </a:rPr>
              <a:t>’s. </a:t>
            </a:r>
            <a:r>
              <a:rPr lang="en-US" sz="2400" i="1" dirty="0" smtClean="0">
                <a:solidFill>
                  <a:srgbClr val="C00000"/>
                </a:solidFill>
              </a:rPr>
              <a:t>Trillions</a:t>
            </a:r>
            <a:r>
              <a:rPr lang="en-US" sz="2400" dirty="0" smtClean="0">
                <a:solidFill>
                  <a:srgbClr val="C00000"/>
                </a:solidFill>
              </a:rPr>
              <a:t> of them pass right through you every second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So you have to work </a:t>
            </a:r>
            <a:r>
              <a:rPr lang="en-US" sz="2400" i="1" dirty="0" smtClean="0">
                <a:solidFill>
                  <a:srgbClr val="002060"/>
                </a:solidFill>
              </a:rPr>
              <a:t>really hard</a:t>
            </a:r>
            <a:r>
              <a:rPr lang="en-US" sz="2400" dirty="0" smtClean="0">
                <a:solidFill>
                  <a:srgbClr val="002060"/>
                </a:solidFill>
              </a:rPr>
              <a:t> to catch even a few: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8279" y="1600200"/>
            <a:ext cx="3180611" cy="46804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867400"/>
            <a:ext cx="3744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SuperKamiokande</a:t>
            </a:r>
            <a:r>
              <a:rPr lang="en-US" b="1" dirty="0" smtClean="0">
                <a:solidFill>
                  <a:srgbClr val="FF0000"/>
                </a:solidFill>
              </a:rPr>
              <a:t> experiment →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6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causes weak interactions?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648200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>
                <a:solidFill>
                  <a:srgbClr val="C00000"/>
                </a:solidFill>
              </a:rPr>
              <a:t>The basic </a:t>
            </a:r>
            <a:r>
              <a:rPr lang="el-GR" sz="2200" dirty="0" smtClean="0">
                <a:solidFill>
                  <a:srgbClr val="C00000"/>
                </a:solidFill>
              </a:rPr>
              <a:t>β</a:t>
            </a:r>
            <a:r>
              <a:rPr lang="en-US" sz="2200" dirty="0" smtClean="0">
                <a:solidFill>
                  <a:srgbClr val="C00000"/>
                </a:solidFill>
              </a:rPr>
              <a:t> process is a </a:t>
            </a:r>
            <a:r>
              <a:rPr lang="en-US" sz="2200" dirty="0" smtClean="0"/>
              <a:t>neutron</a:t>
            </a:r>
            <a:r>
              <a:rPr lang="en-US" sz="2200" dirty="0" smtClean="0">
                <a:solidFill>
                  <a:srgbClr val="C00000"/>
                </a:solidFill>
              </a:rPr>
              <a:t> decaying into a </a:t>
            </a:r>
            <a:r>
              <a:rPr lang="en-US" sz="2200" dirty="0" smtClean="0"/>
              <a:t>proton</a:t>
            </a:r>
            <a:r>
              <a:rPr lang="en-US" sz="2200" dirty="0" smtClean="0">
                <a:solidFill>
                  <a:srgbClr val="C00000"/>
                </a:solidFill>
              </a:rPr>
              <a:t>, an </a:t>
            </a:r>
            <a:r>
              <a:rPr lang="en-US" sz="2200" dirty="0" smtClean="0"/>
              <a:t>electron, </a:t>
            </a:r>
            <a:r>
              <a:rPr lang="en-US" sz="2200" dirty="0" smtClean="0">
                <a:solidFill>
                  <a:srgbClr val="C00000"/>
                </a:solidFill>
              </a:rPr>
              <a:t>and a </a:t>
            </a:r>
            <a:r>
              <a:rPr lang="en-US" sz="2200" dirty="0" smtClean="0"/>
              <a:t>neutrino (n → p e </a:t>
            </a:r>
            <a:r>
              <a:rPr lang="el-GR" sz="2200" dirty="0" smtClean="0"/>
              <a:t>ν</a:t>
            </a:r>
            <a:r>
              <a:rPr lang="en-US" sz="2200" dirty="0" smtClean="0"/>
              <a:t>)</a:t>
            </a:r>
          </a:p>
          <a:p>
            <a:r>
              <a:rPr lang="en-US" sz="2200" dirty="0" smtClean="0"/>
              <a:t>n</a:t>
            </a:r>
            <a:r>
              <a:rPr lang="en-US" sz="2200" dirty="0" smtClean="0">
                <a:solidFill>
                  <a:srgbClr val="0070C0"/>
                </a:solidFill>
              </a:rPr>
              <a:t> and </a:t>
            </a:r>
            <a:r>
              <a:rPr lang="en-US" sz="2200" dirty="0" smtClean="0"/>
              <a:t>p</a:t>
            </a:r>
            <a:r>
              <a:rPr lang="en-US" sz="2200" dirty="0" smtClean="0">
                <a:solidFill>
                  <a:srgbClr val="0070C0"/>
                </a:solidFill>
              </a:rPr>
              <a:t> differ only by the types (</a:t>
            </a:r>
            <a:r>
              <a:rPr lang="en-US" sz="2200" b="1" dirty="0" smtClean="0"/>
              <a:t>flavors</a:t>
            </a:r>
            <a:r>
              <a:rPr lang="en-US" sz="2200" dirty="0" smtClean="0">
                <a:solidFill>
                  <a:srgbClr val="0070C0"/>
                </a:solidFill>
              </a:rPr>
              <a:t>) of quark in them, called </a:t>
            </a:r>
            <a:r>
              <a:rPr lang="en-US" sz="2200" b="1" dirty="0" smtClean="0"/>
              <a:t>up</a:t>
            </a:r>
            <a:r>
              <a:rPr lang="en-US" sz="2200" dirty="0" smtClean="0">
                <a:solidFill>
                  <a:srgbClr val="0070C0"/>
                </a:solidFill>
              </a:rPr>
              <a:t> (</a:t>
            </a:r>
            <a:r>
              <a:rPr lang="en-US" sz="2200" dirty="0" smtClean="0"/>
              <a:t>u</a:t>
            </a:r>
            <a:r>
              <a:rPr lang="en-US" sz="2200" dirty="0" smtClean="0">
                <a:solidFill>
                  <a:srgbClr val="0070C0"/>
                </a:solidFill>
              </a:rPr>
              <a:t>) and </a:t>
            </a:r>
            <a:r>
              <a:rPr lang="en-US" sz="2200" b="1" dirty="0" smtClean="0"/>
              <a:t>down</a:t>
            </a:r>
            <a:r>
              <a:rPr lang="en-US" sz="2200" dirty="0" smtClean="0">
                <a:solidFill>
                  <a:srgbClr val="0070C0"/>
                </a:solidFill>
              </a:rPr>
              <a:t> (</a:t>
            </a:r>
            <a:r>
              <a:rPr lang="en-US" sz="2200" dirty="0" smtClean="0"/>
              <a:t>d</a:t>
            </a:r>
            <a:r>
              <a:rPr lang="en-US" sz="2200" dirty="0" smtClean="0">
                <a:solidFill>
                  <a:srgbClr val="0070C0"/>
                </a:solidFill>
              </a:rPr>
              <a:t>)</a:t>
            </a:r>
            <a:r>
              <a:rPr lang="en-US" sz="2200" dirty="0" smtClean="0"/>
              <a:t>.  n </a:t>
            </a:r>
            <a:r>
              <a:rPr lang="en-US" sz="2200" dirty="0" smtClean="0">
                <a:solidFill>
                  <a:srgbClr val="0070C0"/>
                </a:solidFill>
              </a:rPr>
              <a:t>is</a:t>
            </a:r>
            <a:r>
              <a:rPr lang="en-US" sz="2200" dirty="0" smtClean="0"/>
              <a:t> </a:t>
            </a:r>
            <a:r>
              <a:rPr lang="en-US" sz="2200" dirty="0" err="1" smtClean="0"/>
              <a:t>udd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0070C0"/>
                </a:solidFill>
              </a:rPr>
              <a:t>and</a:t>
            </a:r>
            <a:r>
              <a:rPr lang="en-US" sz="2200" dirty="0" smtClean="0"/>
              <a:t> p </a:t>
            </a:r>
            <a:r>
              <a:rPr lang="en-US" sz="2200" dirty="0" smtClean="0">
                <a:solidFill>
                  <a:srgbClr val="0070C0"/>
                </a:solidFill>
              </a:rPr>
              <a:t>is</a:t>
            </a:r>
            <a:r>
              <a:rPr lang="en-US" sz="2200" dirty="0" smtClean="0"/>
              <a:t> </a:t>
            </a:r>
            <a:r>
              <a:rPr lang="en-US" sz="2200" dirty="0" err="1" smtClean="0"/>
              <a:t>uud</a:t>
            </a:r>
            <a:endParaRPr lang="en-US" sz="2200" dirty="0" smtClean="0"/>
          </a:p>
          <a:p>
            <a:r>
              <a:rPr lang="en-US" sz="2200" dirty="0" smtClean="0">
                <a:solidFill>
                  <a:srgbClr val="00B050"/>
                </a:solidFill>
              </a:rPr>
              <a:t>We see that weak interactions can cause a quark to change flavor, in this case from </a:t>
            </a:r>
            <a:r>
              <a:rPr lang="en-US" sz="2200" dirty="0" smtClean="0"/>
              <a:t>d → u</a:t>
            </a:r>
          </a:p>
          <a:p>
            <a:r>
              <a:rPr lang="en-US" sz="2200" dirty="0" smtClean="0">
                <a:solidFill>
                  <a:srgbClr val="7030A0"/>
                </a:solidFill>
              </a:rPr>
              <a:t>The result of many good ideas (like Yukawa’s) and many hard experiments over the course of decades teaches us that such changes (creating </a:t>
            </a:r>
            <a:r>
              <a:rPr lang="en-US" sz="2200" dirty="0" smtClean="0"/>
              <a:t>e</a:t>
            </a:r>
            <a:r>
              <a:rPr lang="en-US" sz="2200" dirty="0" smtClean="0">
                <a:solidFill>
                  <a:srgbClr val="7030A0"/>
                </a:solidFill>
              </a:rPr>
              <a:t> </a:t>
            </a:r>
            <a:r>
              <a:rPr lang="en-US" sz="2200" dirty="0" smtClean="0"/>
              <a:t>+</a:t>
            </a:r>
            <a:r>
              <a:rPr lang="en-US" sz="2200" dirty="0" smtClean="0">
                <a:solidFill>
                  <a:srgbClr val="7030A0"/>
                </a:solidFill>
              </a:rPr>
              <a:t> </a:t>
            </a:r>
            <a:r>
              <a:rPr lang="el-GR" sz="2200" dirty="0" smtClean="0"/>
              <a:t>ν</a:t>
            </a:r>
            <a:r>
              <a:rPr lang="el-GR" sz="2200" dirty="0" smtClean="0">
                <a:solidFill>
                  <a:srgbClr val="7030A0"/>
                </a:solidFill>
              </a:rPr>
              <a:t> </a:t>
            </a:r>
            <a:r>
              <a:rPr lang="en-US" sz="2200" dirty="0" smtClean="0">
                <a:solidFill>
                  <a:srgbClr val="7030A0"/>
                </a:solidFill>
              </a:rPr>
              <a:t>or changing </a:t>
            </a:r>
            <a:r>
              <a:rPr lang="en-US" sz="2200" dirty="0" smtClean="0"/>
              <a:t>d → u</a:t>
            </a:r>
            <a:r>
              <a:rPr lang="en-US" sz="2200" dirty="0" smtClean="0">
                <a:solidFill>
                  <a:srgbClr val="7030A0"/>
                </a:solidFill>
              </a:rPr>
              <a:t>) are caused by exchanging a </a:t>
            </a:r>
            <a:r>
              <a:rPr lang="en-US" sz="2200" b="1" dirty="0" smtClean="0"/>
              <a:t>very heavy</a:t>
            </a:r>
            <a:r>
              <a:rPr lang="en-US" sz="2200" dirty="0" smtClean="0">
                <a:solidFill>
                  <a:srgbClr val="7030A0"/>
                </a:solidFill>
              </a:rPr>
              <a:t> force-carrying charged particle called the </a:t>
            </a:r>
            <a:r>
              <a:rPr lang="en-US" sz="2200" b="1" dirty="0" smtClean="0"/>
              <a:t>W</a:t>
            </a:r>
          </a:p>
          <a:p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Just as </a:t>
            </a:r>
            <a:r>
              <a:rPr lang="en-US" sz="2200" b="1" dirty="0" smtClean="0"/>
              <a:t>photons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 (quanta of light) are the carriers of electricity and magnetism, and </a:t>
            </a:r>
            <a:r>
              <a:rPr lang="en-US" sz="2200" b="1" dirty="0" smtClean="0"/>
              <a:t>gluons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 are the carriers of the color force,  weak interactions are carried by the </a:t>
            </a:r>
            <a:r>
              <a:rPr lang="en-US" sz="2200" b="1" dirty="0" smtClean="0"/>
              <a:t>W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 and a </a:t>
            </a:r>
            <a:r>
              <a:rPr lang="en-US" sz="2200" dirty="0" smtClean="0"/>
              <a:t>neutral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 heavy partner called </a:t>
            </a:r>
            <a:r>
              <a:rPr lang="en-US" sz="2200" b="1" dirty="0" smtClean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05794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smtClean="0"/>
              <a:t>Who ordered </a:t>
            </a:r>
            <a:r>
              <a:rPr lang="en-US" sz="3200" i="1" smtClean="0"/>
              <a:t>that</a:t>
            </a:r>
            <a:r>
              <a:rPr lang="en-US" sz="3200" smtClean="0"/>
              <a:t>?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>
          <a:xfrm>
            <a:off x="381000" y="914400"/>
            <a:ext cx="8229600" cy="5638800"/>
          </a:xfrm>
        </p:spPr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Fundamental particles that are neither quarks, nor force carriers, do not participate in strong interactions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Such particles are called </a:t>
            </a:r>
            <a:r>
              <a:rPr lang="en-US" sz="2400" b="1" dirty="0" smtClean="0"/>
              <a:t>leptons</a:t>
            </a:r>
            <a:r>
              <a:rPr lang="en-US" sz="2400" dirty="0" smtClean="0">
                <a:solidFill>
                  <a:srgbClr val="0070C0"/>
                </a:solidFill>
              </a:rPr>
              <a:t>, and include </a:t>
            </a:r>
            <a:r>
              <a:rPr lang="en-US" sz="2400" dirty="0" smtClean="0"/>
              <a:t>e</a:t>
            </a:r>
            <a:r>
              <a:rPr lang="en-US" sz="2400" dirty="0" smtClean="0">
                <a:solidFill>
                  <a:srgbClr val="0070C0"/>
                </a:solidFill>
              </a:rPr>
              <a:t> and </a:t>
            </a:r>
            <a:r>
              <a:rPr lang="el-GR" sz="2200" dirty="0" smtClean="0"/>
              <a:t>ν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00B050"/>
                </a:solidFill>
              </a:rPr>
              <a:t>In fact, the universe could have worked pretty well with just </a:t>
            </a:r>
            <a:r>
              <a:rPr lang="en-US" sz="2400" dirty="0" smtClean="0"/>
              <a:t>e</a:t>
            </a:r>
            <a:r>
              <a:rPr lang="en-US" sz="2400" dirty="0" smtClean="0">
                <a:solidFill>
                  <a:srgbClr val="00B050"/>
                </a:solidFill>
              </a:rPr>
              <a:t> and </a:t>
            </a:r>
            <a:r>
              <a:rPr lang="el-GR" sz="2200" dirty="0" smtClean="0"/>
              <a:t>ν</a:t>
            </a:r>
            <a:r>
              <a:rPr lang="en-US" sz="2200" dirty="0" smtClean="0">
                <a:solidFill>
                  <a:srgbClr val="00B050"/>
                </a:solidFill>
              </a:rPr>
              <a:t> being the only leptons, and </a:t>
            </a:r>
            <a:r>
              <a:rPr lang="en-US" sz="2200" dirty="0" smtClean="0"/>
              <a:t>u</a:t>
            </a:r>
            <a:r>
              <a:rPr lang="en-US" sz="2200" dirty="0" smtClean="0">
                <a:solidFill>
                  <a:srgbClr val="00B050"/>
                </a:solidFill>
              </a:rPr>
              <a:t> and </a:t>
            </a:r>
            <a:r>
              <a:rPr lang="en-US" sz="2200" dirty="0" smtClean="0"/>
              <a:t>d</a:t>
            </a:r>
            <a:r>
              <a:rPr lang="en-US" sz="2200" dirty="0" smtClean="0">
                <a:solidFill>
                  <a:srgbClr val="00B050"/>
                </a:solidFill>
              </a:rPr>
              <a:t> (which make up </a:t>
            </a:r>
            <a:r>
              <a:rPr lang="en-US" sz="2200" dirty="0" smtClean="0"/>
              <a:t>p</a:t>
            </a:r>
            <a:r>
              <a:rPr lang="en-US" sz="2200" dirty="0" smtClean="0">
                <a:solidFill>
                  <a:srgbClr val="00B050"/>
                </a:solidFill>
              </a:rPr>
              <a:t>, </a:t>
            </a:r>
            <a:r>
              <a:rPr lang="en-US" sz="2200" dirty="0" smtClean="0"/>
              <a:t>n</a:t>
            </a:r>
            <a:r>
              <a:rPr lang="en-US" sz="2200" dirty="0" smtClean="0">
                <a:solidFill>
                  <a:srgbClr val="00B050"/>
                </a:solidFill>
              </a:rPr>
              <a:t>, and </a:t>
            </a:r>
            <a:r>
              <a:rPr lang="el-GR" sz="2200" dirty="0" smtClean="0"/>
              <a:t>π</a:t>
            </a:r>
            <a:r>
              <a:rPr lang="en-US" sz="2200" dirty="0" smtClean="0">
                <a:solidFill>
                  <a:srgbClr val="00B050"/>
                </a:solidFill>
              </a:rPr>
              <a:t>) being the only quarks</a:t>
            </a:r>
            <a:endParaRPr lang="el-GR" sz="2400" dirty="0" smtClean="0">
              <a:solidFill>
                <a:srgbClr val="00B050"/>
              </a:solidFill>
            </a:endParaRPr>
          </a:p>
          <a:p>
            <a:r>
              <a:rPr lang="en-US" sz="2400" dirty="0" smtClean="0">
                <a:solidFill>
                  <a:srgbClr val="7030A0"/>
                </a:solidFill>
              </a:rPr>
              <a:t>But in 1936, a new charged particle was found in cosmic rays</a:t>
            </a:r>
          </a:p>
          <a:p>
            <a:pPr lvl="1"/>
            <a:r>
              <a:rPr lang="en-US" sz="2000" dirty="0" smtClean="0">
                <a:solidFill>
                  <a:srgbClr val="7030A0"/>
                </a:solidFill>
              </a:rPr>
              <a:t>Gradually it was realized that this </a:t>
            </a:r>
            <a:r>
              <a:rPr lang="en-US" sz="2000" b="1" dirty="0" smtClean="0"/>
              <a:t>muon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sz="2000" dirty="0" smtClean="0">
                <a:solidFill>
                  <a:srgbClr val="7030A0"/>
                </a:solidFill>
              </a:rPr>
              <a:t>(</a:t>
            </a:r>
            <a:r>
              <a:rPr lang="el-GR" sz="2000" b="1" dirty="0" smtClean="0"/>
              <a:t>μ</a:t>
            </a:r>
            <a:r>
              <a:rPr lang="en-US" sz="2000" dirty="0" smtClean="0">
                <a:solidFill>
                  <a:srgbClr val="7030A0"/>
                </a:solidFill>
              </a:rPr>
              <a:t>) acted just like an electron (it is another </a:t>
            </a:r>
            <a:r>
              <a:rPr lang="en-US" sz="2000" dirty="0" smtClean="0"/>
              <a:t>lepton</a:t>
            </a:r>
            <a:r>
              <a:rPr lang="en-US" sz="2000" dirty="0" smtClean="0">
                <a:solidFill>
                  <a:srgbClr val="7030A0"/>
                </a:solidFill>
              </a:rPr>
              <a:t>), but 200 times heavier</a:t>
            </a:r>
          </a:p>
          <a:p>
            <a:pPr lvl="1"/>
            <a:r>
              <a:rPr lang="en-US" sz="2000" dirty="0" smtClean="0">
                <a:solidFill>
                  <a:srgbClr val="7030A0"/>
                </a:solidFill>
              </a:rPr>
              <a:t>It seemed to have no particular role, except to be </a:t>
            </a:r>
            <a:r>
              <a:rPr lang="en-US" sz="2000" b="1" dirty="0" smtClean="0"/>
              <a:t>redundant</a:t>
            </a:r>
            <a:endParaRPr lang="el-GR" sz="2000" b="1" dirty="0" smtClean="0"/>
          </a:p>
        </p:txBody>
      </p:sp>
      <p:pic>
        <p:nvPicPr>
          <p:cNvPr id="45060" name="Picture 4" descr="150px-II_Rab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4724400"/>
            <a:ext cx="1371600" cy="193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AutoShape 5"/>
          <p:cNvSpPr>
            <a:spLocks noChangeArrowheads="1"/>
          </p:cNvSpPr>
          <p:nvPr/>
        </p:nvSpPr>
        <p:spPr bwMode="auto">
          <a:xfrm>
            <a:off x="2667000" y="4953000"/>
            <a:ext cx="5334000" cy="990600"/>
          </a:xfrm>
          <a:prstGeom prst="wedgeRoundRectCallout">
            <a:avLst>
              <a:gd name="adj1" fmla="val -53361"/>
              <a:gd name="adj2" fmla="val 5352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I, </a:t>
            </a:r>
            <a:r>
              <a:rPr lang="en-US" dirty="0" err="1">
                <a:solidFill>
                  <a:srgbClr val="FF3300"/>
                </a:solidFill>
              </a:rPr>
              <a:t>Isidor</a:t>
            </a:r>
            <a:r>
              <a:rPr lang="en-US" dirty="0">
                <a:solidFill>
                  <a:srgbClr val="FF3300"/>
                </a:solidFill>
              </a:rPr>
              <a:t> Rabi</a:t>
            </a:r>
            <a:r>
              <a:rPr lang="en-US" dirty="0"/>
              <a:t>, discovered the science that led to magnetic resonance imaging in the late 1930’s, so I felt entitled to ask about the muon:</a:t>
            </a:r>
          </a:p>
        </p:txBody>
      </p:sp>
      <p:sp>
        <p:nvSpPr>
          <p:cNvPr id="45065" name="Oval 9"/>
          <p:cNvSpPr>
            <a:spLocks noChangeArrowheads="1"/>
          </p:cNvSpPr>
          <p:nvPr/>
        </p:nvSpPr>
        <p:spPr bwMode="auto">
          <a:xfrm>
            <a:off x="2667000" y="304800"/>
            <a:ext cx="38100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 flipV="1">
            <a:off x="2514600" y="990600"/>
            <a:ext cx="2057400" cy="3733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2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5" grpId="0" animBg="1"/>
      <p:bldP spid="4506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Standard Model: Generations</a:t>
            </a:r>
          </a:p>
        </p:txBody>
      </p:sp>
      <p:pic>
        <p:nvPicPr>
          <p:cNvPr id="41986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1676400"/>
            <a:ext cx="3325813" cy="4419600"/>
          </a:xfrm>
        </p:spPr>
      </p:pic>
      <p:sp>
        <p:nvSpPr>
          <p:cNvPr id="41988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191000" y="1600200"/>
            <a:ext cx="46482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We now know that </a:t>
            </a:r>
            <a:r>
              <a:rPr lang="en-US" sz="2000" i="1" dirty="0" smtClean="0">
                <a:solidFill>
                  <a:srgbClr val="C00000"/>
                </a:solidFill>
              </a:rPr>
              <a:t>all</a:t>
            </a:r>
            <a:r>
              <a:rPr lang="en-US" sz="2000" dirty="0" smtClean="0">
                <a:solidFill>
                  <a:srgbClr val="C00000"/>
                </a:solidFill>
              </a:rPr>
              <a:t> the quarks and leptons have redundant partners: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They all appear in triplicate: 3</a:t>
            </a:r>
            <a:r>
              <a:rPr lang="en-US" sz="2000" dirty="0"/>
              <a:t> </a:t>
            </a:r>
            <a:r>
              <a:rPr lang="en-US" sz="2000" b="1" dirty="0" smtClean="0"/>
              <a:t>generations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Why this happens is one of the great </a:t>
            </a:r>
            <a:r>
              <a:rPr lang="en-US" sz="2000" i="1" dirty="0" smtClean="0">
                <a:solidFill>
                  <a:srgbClr val="00B050"/>
                </a:solidFill>
              </a:rPr>
              <a:t>unsolved mysteries</a:t>
            </a:r>
            <a:r>
              <a:rPr lang="en-US" sz="2000" dirty="0" smtClean="0">
                <a:solidFill>
                  <a:srgbClr val="00B050"/>
                </a:solidFill>
              </a:rPr>
              <a:t> of particle physics </a:t>
            </a:r>
          </a:p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Notice also that there are three kinds of neutrino; the one we talked about before was just </a:t>
            </a:r>
            <a:r>
              <a:rPr lang="el-GR" sz="2000" b="1" dirty="0" smtClean="0"/>
              <a:t>ν</a:t>
            </a:r>
            <a:r>
              <a:rPr lang="en-US" sz="2000" b="1" baseline="-25000" dirty="0" smtClean="0"/>
              <a:t>e</a:t>
            </a:r>
          </a:p>
          <a:p>
            <a:r>
              <a:rPr lang="en-US" sz="2000" dirty="0" smtClean="0">
                <a:solidFill>
                  <a:srgbClr val="7030A0"/>
                </a:solidFill>
              </a:rPr>
              <a:t>One of the most exciting discoveries of the past 15 years is that the three types of </a:t>
            </a:r>
            <a:r>
              <a:rPr lang="el-GR" sz="2000" dirty="0" smtClean="0"/>
              <a:t>ν</a:t>
            </a:r>
            <a:r>
              <a:rPr lang="en-US" sz="2000" dirty="0" smtClean="0">
                <a:solidFill>
                  <a:srgbClr val="7030A0"/>
                </a:solidFill>
              </a:rPr>
              <a:t>’s can turn into each other as they travel from production to detection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8610600" y="3200400"/>
            <a:ext cx="304800" cy="3048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2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Neutrino masses and mixing</a:t>
            </a:r>
            <a:endParaRPr lang="en-US" sz="3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371600"/>
            <a:ext cx="2857500" cy="339090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6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4495800" y="1600200"/>
                <a:ext cx="419100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0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Nuclear fusion deep inside the sun produces only </a:t>
                </a:r>
                <a:r>
                  <a:rPr lang="el-GR" sz="2000" b="1" dirty="0"/>
                  <a:t>ν</a:t>
                </a:r>
                <a:r>
                  <a:rPr lang="en-US" sz="2000" b="1" baseline="-25000" dirty="0" smtClean="0"/>
                  <a:t>e</a:t>
                </a:r>
                <a:r>
                  <a:rPr lang="en-US" sz="20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’s</a:t>
                </a:r>
              </a:p>
              <a:p>
                <a:r>
                  <a:rPr lang="en-US" sz="2000" dirty="0" smtClean="0">
                    <a:solidFill>
                      <a:srgbClr val="00B050"/>
                    </a:solidFill>
                  </a:rPr>
                  <a:t>On their way to the earth, many of them turn into </a:t>
                </a:r>
                <a:r>
                  <a:rPr lang="el-GR" sz="2000" b="1" dirty="0"/>
                  <a:t>ν</a:t>
                </a:r>
                <a14:m>
                  <m:oMath xmlns:m="http://schemas.openxmlformats.org/officeDocument/2006/math">
                    <m:r>
                      <a:rPr lang="el-GR" sz="2000" b="1" i="1" baseline="-25000" smtClean="0">
                        <a:latin typeface="Cambria Math"/>
                      </a:rPr>
                      <m:t>𝝁</m:t>
                    </m:r>
                  </m:oMath>
                </a14:m>
                <a:r>
                  <a:rPr lang="en-US" sz="2000" dirty="0" smtClean="0">
                    <a:solidFill>
                      <a:srgbClr val="00B050"/>
                    </a:solidFill>
                  </a:rPr>
                  <a:t>’s</a:t>
                </a:r>
              </a:p>
              <a:p>
                <a:r>
                  <a:rPr lang="en-US" sz="2000" dirty="0" smtClean="0">
                    <a:solidFill>
                      <a:srgbClr val="C00000"/>
                    </a:solidFill>
                  </a:rPr>
                  <a:t>Amazing fact: This </a:t>
                </a:r>
                <a:r>
                  <a:rPr lang="en-US" sz="2000" b="1" dirty="0" smtClean="0"/>
                  <a:t>neutrino mixing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can only occur if the </a:t>
                </a:r>
                <a:r>
                  <a:rPr lang="el-GR" sz="2000" dirty="0" smtClean="0"/>
                  <a:t>ν</a:t>
                </a:r>
                <a:r>
                  <a:rPr lang="en-US" sz="2000" dirty="0" smtClean="0"/>
                  <a:t>’s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have different masses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Experimenters have been able to measure these mass differences and some of the mixing parameters</a:t>
                </a:r>
              </a:p>
              <a:p>
                <a:r>
                  <a:rPr lang="en-US" sz="2000" dirty="0" smtClean="0">
                    <a:solidFill>
                      <a:srgbClr val="7030A0"/>
                    </a:solidFill>
                  </a:rPr>
                  <a:t>The mass differences are tiny!  They </a:t>
                </a:r>
                <a:r>
                  <a:rPr lang="en-US" sz="2000" smtClean="0">
                    <a:solidFill>
                      <a:srgbClr val="7030A0"/>
                    </a:solidFill>
                  </a:rPr>
                  <a:t>are many </a:t>
                </a:r>
                <a:r>
                  <a:rPr lang="en-US" sz="2000" dirty="0" smtClean="0">
                    <a:solidFill>
                      <a:srgbClr val="7030A0"/>
                    </a:solidFill>
                  </a:rPr>
                  <a:t>millions of times lighter than electrons, the next lightest particle.  </a:t>
                </a:r>
                <a:r>
                  <a:rPr lang="en-US" sz="2000" i="1" dirty="0" smtClean="0">
                    <a:solidFill>
                      <a:srgbClr val="7030A0"/>
                    </a:solidFill>
                  </a:rPr>
                  <a:t>No one understands why. 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7" name="Tex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4495800" y="1600200"/>
                <a:ext cx="4191000" cy="4525963"/>
              </a:xfrm>
              <a:blipFill rotWithShape="1">
                <a:blip r:embed="rId3"/>
                <a:stretch>
                  <a:fillRect l="-1310" t="-1348" r="-1456" b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1905000" y="4953000"/>
            <a:ext cx="914400" cy="9144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 smtClean="0">
                <a:solidFill>
                  <a:schemeClr val="tx1"/>
                </a:solidFill>
              </a:rPr>
              <a:t>ν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6858000" y="5715000"/>
            <a:ext cx="304800" cy="3048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24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9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Standard Model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We have now met every force carrier and every particle in the Standard Model of electromagnetic, weak, and strong interactions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2438400"/>
            <a:ext cx="2721428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7800" y="6019800"/>
            <a:ext cx="1242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Peter Higgs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810000" y="2438400"/>
            <a:ext cx="4495800" cy="612648"/>
          </a:xfrm>
          <a:prstGeom prst="wedgeRoundRectCallout">
            <a:avLst>
              <a:gd name="adj1" fmla="val -54150"/>
              <a:gd name="adj2" fmla="val 8468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HEY!  Didn’t you forget something important?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267200" y="3429000"/>
            <a:ext cx="4038600" cy="841248"/>
          </a:xfrm>
          <a:prstGeom prst="wedgeRoundRectCallout">
            <a:avLst>
              <a:gd name="adj1" fmla="val -68258"/>
              <a:gd name="adj2" fmla="val 80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It turns out that you can’t make force carriers like W and Z heavy without messing up the quantum field theory…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4038600" y="4495800"/>
            <a:ext cx="4419600" cy="1219200"/>
          </a:xfrm>
          <a:prstGeom prst="wedgeRoundRectCallout">
            <a:avLst>
              <a:gd name="adj1" fmla="val -61374"/>
              <a:gd name="adj2" fmla="val 602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…unless you put in an extra field that assumes the same finite value everywhere in empty space .  This is now called the </a:t>
            </a:r>
            <a:r>
              <a:rPr lang="en-US" dirty="0" smtClean="0">
                <a:solidFill>
                  <a:srgbClr val="FF0000"/>
                </a:solidFill>
              </a:rPr>
              <a:t>Higgs mechanism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92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mtClean="0"/>
              <a:t>Standard Model II</a:t>
            </a:r>
          </a:p>
        </p:txBody>
      </p:sp>
      <p:pic>
        <p:nvPicPr>
          <p:cNvPr id="46082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28800" y="2082800"/>
            <a:ext cx="5486400" cy="4029075"/>
          </a:xfrm>
        </p:spPr>
      </p:pic>
      <p:sp>
        <p:nvSpPr>
          <p:cNvPr id="46083" name="TextBox 7"/>
          <p:cNvSpPr txBox="1">
            <a:spLocks noChangeArrowheads="1"/>
          </p:cNvSpPr>
          <p:nvPr/>
        </p:nvSpPr>
        <p:spPr bwMode="auto">
          <a:xfrm>
            <a:off x="1905000" y="6248400"/>
            <a:ext cx="5475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Sheldon Glashow	    Abdus Salam	Steven Weinberg</a:t>
            </a:r>
          </a:p>
        </p:txBody>
      </p:sp>
      <p:sp>
        <p:nvSpPr>
          <p:cNvPr id="9" name="Rounded Rectangular Callout 8"/>
          <p:cNvSpPr>
            <a:spLocks noChangeArrowheads="1"/>
          </p:cNvSpPr>
          <p:nvPr/>
        </p:nvSpPr>
        <p:spPr bwMode="auto">
          <a:xfrm>
            <a:off x="76200" y="838200"/>
            <a:ext cx="2743200" cy="1752600"/>
          </a:xfrm>
          <a:prstGeom prst="wedgeRoundRectCallout">
            <a:avLst>
              <a:gd name="adj1" fmla="val 41097"/>
              <a:gd name="adj2" fmla="val 69926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latin typeface="Calibri" pitchFamily="34" charset="0"/>
              </a:rPr>
              <a:t>We were the ones who put it all </a:t>
            </a:r>
            <a:r>
              <a:rPr lang="en-US" dirty="0" smtClean="0">
                <a:latin typeface="Calibri" pitchFamily="34" charset="0"/>
              </a:rPr>
              <a:t>together in the late 1960’s, </a:t>
            </a:r>
            <a:r>
              <a:rPr lang="en-US" dirty="0">
                <a:latin typeface="Calibri" pitchFamily="34" charset="0"/>
              </a:rPr>
              <a:t>by combining electromagnetic and weak interactions into </a:t>
            </a:r>
            <a:r>
              <a:rPr lang="en-US" b="1" dirty="0">
                <a:latin typeface="Calibri" pitchFamily="34" charset="0"/>
              </a:rPr>
              <a:t>electroweak</a:t>
            </a:r>
            <a:r>
              <a:rPr lang="en-US" dirty="0">
                <a:latin typeface="Calibri" pitchFamily="34" charset="0"/>
              </a:rPr>
              <a:t> theory. </a:t>
            </a:r>
          </a:p>
        </p:txBody>
      </p:sp>
      <p:sp>
        <p:nvSpPr>
          <p:cNvPr id="11" name="Rounded Rectangular Callout 10"/>
          <p:cNvSpPr>
            <a:spLocks noChangeArrowheads="1"/>
          </p:cNvSpPr>
          <p:nvPr/>
        </p:nvSpPr>
        <p:spPr bwMode="auto">
          <a:xfrm>
            <a:off x="3124200" y="990600"/>
            <a:ext cx="3200400" cy="1222375"/>
          </a:xfrm>
          <a:prstGeom prst="wedgeRoundRectCallout">
            <a:avLst>
              <a:gd name="adj1" fmla="val 7491"/>
              <a:gd name="adj2" fmla="val 95843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>
                <a:latin typeface="Calibri" pitchFamily="34" charset="0"/>
              </a:rPr>
              <a:t>The Higgs mechanism applied to the electroweak theory leaves one particle left over to find, called </a:t>
            </a:r>
            <a:r>
              <a:rPr lang="en-US" i="1">
                <a:latin typeface="Calibri" pitchFamily="34" charset="0"/>
              </a:rPr>
              <a:t>the</a:t>
            </a:r>
            <a:r>
              <a:rPr lang="en-US">
                <a:latin typeface="Calibri" pitchFamily="34" charset="0"/>
              </a:rPr>
              <a:t> </a:t>
            </a:r>
            <a:r>
              <a:rPr lang="en-US" b="1">
                <a:latin typeface="Calibri" pitchFamily="34" charset="0"/>
              </a:rPr>
              <a:t>Higgs</a:t>
            </a:r>
            <a:r>
              <a:rPr lang="en-US">
                <a:latin typeface="Calibri" pitchFamily="34" charset="0"/>
              </a:rPr>
              <a:t> </a:t>
            </a:r>
          </a:p>
        </p:txBody>
      </p:sp>
      <p:sp>
        <p:nvSpPr>
          <p:cNvPr id="12" name="Cloud Callout 11"/>
          <p:cNvSpPr>
            <a:spLocks noChangeArrowheads="1"/>
          </p:cNvSpPr>
          <p:nvPr/>
        </p:nvSpPr>
        <p:spPr bwMode="auto">
          <a:xfrm>
            <a:off x="6553200" y="1293813"/>
            <a:ext cx="2057400" cy="1068387"/>
          </a:xfrm>
          <a:prstGeom prst="cloudCallout">
            <a:avLst>
              <a:gd name="adj1" fmla="val -35958"/>
              <a:gd name="adj2" fmla="val 7258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I wonder if it’s over there? </a:t>
            </a:r>
          </a:p>
        </p:txBody>
      </p:sp>
    </p:spTree>
    <p:extLst>
      <p:ext uri="{BB962C8B-B14F-4D97-AF65-F5344CB8AC3E}">
        <p14:creationId xmlns:p14="http://schemas.microsoft.com/office/powerpoint/2010/main" val="210209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Particle Physics</a:t>
            </a:r>
            <a:br>
              <a:rPr lang="en-US" smtClean="0"/>
            </a:br>
            <a:r>
              <a:rPr lang="en-US" smtClean="0"/>
              <a:t>The Second Century: 2011-2110</a:t>
            </a:r>
          </a:p>
        </p:txBody>
      </p:sp>
    </p:spTree>
    <p:extLst>
      <p:ext uri="{BB962C8B-B14F-4D97-AF65-F5344CB8AC3E}">
        <p14:creationId xmlns:p14="http://schemas.microsoft.com/office/powerpoint/2010/main" val="136854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“Around the dawn of the 2</a:t>
            </a:r>
            <a:r>
              <a:rPr lang="en-US" sz="3200" baseline="30000" smtClean="0"/>
              <a:t>nd</a:t>
            </a:r>
            <a:r>
              <a:rPr lang="en-US" sz="3200" smtClean="0"/>
              <a:t> Century, the Large Hadron Collider began taking data”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996600"/>
                </a:solidFill>
              </a:rPr>
              <a:t>The largest scientific project ever constructed (cost over $10 billion), it requires the cooperative effort of many countries</a:t>
            </a:r>
          </a:p>
          <a:p>
            <a:r>
              <a:rPr lang="en-US" sz="2400" dirty="0" smtClean="0"/>
              <a:t>2008, 10 September: </a:t>
            </a:r>
            <a:r>
              <a:rPr lang="en-US" sz="2400" dirty="0" smtClean="0">
                <a:solidFill>
                  <a:srgbClr val="660066"/>
                </a:solidFill>
              </a:rPr>
              <a:t>First beams</a:t>
            </a:r>
          </a:p>
          <a:p>
            <a:r>
              <a:rPr lang="en-US" sz="2400" dirty="0" smtClean="0"/>
              <a:t>2008, 19 September: </a:t>
            </a:r>
            <a:r>
              <a:rPr lang="en-US" sz="2400" dirty="0" smtClean="0">
                <a:solidFill>
                  <a:schemeClr val="accent2"/>
                </a:solidFill>
              </a:rPr>
              <a:t>Magnets fail! Emergency shutdown</a:t>
            </a:r>
          </a:p>
          <a:p>
            <a:r>
              <a:rPr lang="en-US" sz="2400" dirty="0" smtClean="0"/>
              <a:t>2009, 23 November: </a:t>
            </a:r>
            <a:r>
              <a:rPr lang="en-US" sz="2400" dirty="0" smtClean="0">
                <a:solidFill>
                  <a:schemeClr val="hlink"/>
                </a:solidFill>
              </a:rPr>
              <a:t>First collisions detected</a:t>
            </a:r>
          </a:p>
          <a:p>
            <a:r>
              <a:rPr lang="en-US" sz="2400" dirty="0" smtClean="0"/>
              <a:t>2009, 30 November: </a:t>
            </a:r>
            <a:r>
              <a:rPr lang="en-US" sz="2400" dirty="0" smtClean="0">
                <a:solidFill>
                  <a:srgbClr val="008000"/>
                </a:solidFill>
              </a:rPr>
              <a:t>LHC becomes highest-energy accelerator in the world</a:t>
            </a:r>
          </a:p>
          <a:p>
            <a:r>
              <a:rPr lang="en-US" sz="2400" dirty="0" smtClean="0"/>
              <a:t>2010, 30 March: </a:t>
            </a:r>
            <a:r>
              <a:rPr lang="en-US" sz="2400" dirty="0" smtClean="0">
                <a:solidFill>
                  <a:srgbClr val="663300"/>
                </a:solidFill>
              </a:rPr>
              <a:t>Beams reach full strength,</a:t>
            </a:r>
            <a:r>
              <a:rPr lang="en-US" sz="2400" dirty="0" smtClean="0"/>
              <a:t> 7 </a:t>
            </a:r>
            <a:r>
              <a:rPr lang="en-US" sz="2400" dirty="0" err="1" smtClean="0"/>
              <a:t>TeV</a:t>
            </a:r>
            <a:endParaRPr lang="en-US" sz="2400" dirty="0" smtClean="0"/>
          </a:p>
          <a:p>
            <a:pPr>
              <a:buClr>
                <a:schemeClr val="tx1"/>
              </a:buClr>
            </a:pPr>
            <a:r>
              <a:rPr lang="en-US" sz="2400" dirty="0" smtClean="0">
                <a:solidFill>
                  <a:srgbClr val="CC3300"/>
                </a:solidFill>
              </a:rPr>
              <a:t>The LHC ran at full steam until the </a:t>
            </a:r>
            <a:r>
              <a:rPr lang="en-US" sz="2400" dirty="0" smtClean="0"/>
              <a:t>end of 2011</a:t>
            </a:r>
            <a:r>
              <a:rPr lang="en-US" sz="2400" dirty="0" smtClean="0">
                <a:solidFill>
                  <a:srgbClr val="CC3300"/>
                </a:solidFill>
              </a:rPr>
              <a:t>;</a:t>
            </a:r>
            <a:br>
              <a:rPr lang="en-US" sz="2400" dirty="0" smtClean="0">
                <a:solidFill>
                  <a:srgbClr val="CC3300"/>
                </a:solidFill>
              </a:rPr>
            </a:br>
            <a:r>
              <a:rPr lang="en-US" sz="2400" dirty="0" smtClean="0">
                <a:solidFill>
                  <a:srgbClr val="CC3300"/>
                </a:solidFill>
              </a:rPr>
              <a:t>after a controlled shutdown to perform scheduled maintenance, the beam came back to full strength in </a:t>
            </a:r>
            <a:r>
              <a:rPr lang="en-US" sz="2400" dirty="0" smtClean="0"/>
              <a:t>April, 2012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13202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What’s the Large Hadron Collider for?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smtClean="0">
                <a:solidFill>
                  <a:srgbClr val="660066"/>
                </a:solidFill>
              </a:rPr>
              <a:t>Is it all that they are doing, to find one particle, the Higgs?</a:t>
            </a:r>
          </a:p>
          <a:p>
            <a:r>
              <a:rPr lang="en-US" sz="2400" smtClean="0">
                <a:solidFill>
                  <a:srgbClr val="008000"/>
                </a:solidFill>
              </a:rPr>
              <a:t>That’s just the simplest possible way for the Higgs mechanism to produce the electroweak theory.  Many others exist:</a:t>
            </a:r>
          </a:p>
          <a:p>
            <a:pPr lvl="1"/>
            <a:r>
              <a:rPr lang="en-US" sz="2000" b="1" smtClean="0"/>
              <a:t>Extra Higgs multiplets</a:t>
            </a:r>
            <a:r>
              <a:rPr lang="en-US" sz="2000" smtClean="0"/>
              <a:t>: </a:t>
            </a:r>
            <a:r>
              <a:rPr lang="en-US" sz="2000" smtClean="0">
                <a:solidFill>
                  <a:schemeClr val="tx2"/>
                </a:solidFill>
              </a:rPr>
              <a:t>If one, why not more than one?</a:t>
            </a:r>
          </a:p>
          <a:p>
            <a:pPr lvl="1"/>
            <a:r>
              <a:rPr lang="en-US" sz="2000" b="1" smtClean="0"/>
              <a:t>Supersymmetry</a:t>
            </a:r>
            <a:r>
              <a:rPr lang="en-US" sz="2000" smtClean="0"/>
              <a:t>: </a:t>
            </a:r>
            <a:r>
              <a:rPr lang="en-US" sz="2000" smtClean="0">
                <a:solidFill>
                  <a:srgbClr val="663300"/>
                </a:solidFill>
              </a:rPr>
              <a:t>Every quark and lepton has a partner that looks like a force carrier or Higgs, and vice versa (“squark”, “Higgsino”, etc.)</a:t>
            </a:r>
          </a:p>
          <a:p>
            <a:pPr lvl="1"/>
            <a:r>
              <a:rPr lang="en-US" sz="2000" smtClean="0">
                <a:solidFill>
                  <a:srgbClr val="CC3300"/>
                </a:solidFill>
              </a:rPr>
              <a:t>Large, curled up</a:t>
            </a:r>
            <a:r>
              <a:rPr lang="en-US" sz="2000" smtClean="0"/>
              <a:t> </a:t>
            </a:r>
            <a:r>
              <a:rPr lang="en-US" sz="2000" b="1" smtClean="0"/>
              <a:t>extra spacetime dimensions</a:t>
            </a:r>
            <a:r>
              <a:rPr lang="en-US" sz="2000" smtClean="0"/>
              <a:t> </a:t>
            </a:r>
            <a:r>
              <a:rPr lang="en-US" sz="2000" smtClean="0">
                <a:solidFill>
                  <a:srgbClr val="CC3300"/>
                </a:solidFill>
              </a:rPr>
              <a:t>beyond the 4 we know</a:t>
            </a:r>
          </a:p>
          <a:p>
            <a:pPr lvl="1"/>
            <a:r>
              <a:rPr lang="en-US" sz="2000" smtClean="0">
                <a:solidFill>
                  <a:srgbClr val="0066FF"/>
                </a:solidFill>
              </a:rPr>
              <a:t>Extra strong interactions that look like ones we know:</a:t>
            </a:r>
            <a:r>
              <a:rPr lang="en-US" sz="2000" smtClean="0"/>
              <a:t> </a:t>
            </a:r>
            <a:r>
              <a:rPr lang="en-US" sz="2000" b="1" smtClean="0"/>
              <a:t>Technicolor</a:t>
            </a:r>
          </a:p>
          <a:p>
            <a:pPr lvl="1"/>
            <a:r>
              <a:rPr lang="en-US" sz="2000" smtClean="0">
                <a:solidFill>
                  <a:srgbClr val="CC0099"/>
                </a:solidFill>
              </a:rPr>
              <a:t>Extra particles that, for very short amounts of time, violate cause and effect:</a:t>
            </a:r>
            <a:r>
              <a:rPr lang="en-US" sz="2000" smtClean="0"/>
              <a:t> </a:t>
            </a:r>
            <a:r>
              <a:rPr lang="en-US" sz="2000" b="1" smtClean="0"/>
              <a:t>Lee-Wick theories</a:t>
            </a:r>
          </a:p>
          <a:p>
            <a:pPr lvl="1"/>
            <a:r>
              <a:rPr lang="en-US" sz="2000" smtClean="0">
                <a:solidFill>
                  <a:srgbClr val="FF3300"/>
                </a:solidFill>
              </a:rPr>
              <a:t>Something that</a:t>
            </a:r>
            <a:r>
              <a:rPr lang="en-US" sz="2000" smtClean="0"/>
              <a:t> </a:t>
            </a:r>
            <a:r>
              <a:rPr lang="en-US" sz="2000" b="1" i="1" smtClean="0"/>
              <a:t>nobody has yet dreamed up</a:t>
            </a:r>
            <a:endParaRPr lang="en-US" sz="2000" b="1" smtClean="0"/>
          </a:p>
        </p:txBody>
      </p:sp>
      <p:sp>
        <p:nvSpPr>
          <p:cNvPr id="6" name="5-Point Star 5"/>
          <p:cNvSpPr/>
          <p:nvPr/>
        </p:nvSpPr>
        <p:spPr>
          <a:xfrm>
            <a:off x="4114800" y="4953000"/>
            <a:ext cx="304800" cy="3048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7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7/4/12: LHC announces</a:t>
            </a:r>
            <a:br>
              <a:rPr lang="en-US" sz="3200" dirty="0" smtClean="0"/>
            </a:br>
            <a:r>
              <a:rPr lang="en-US" sz="3200" dirty="0" smtClean="0"/>
              <a:t>the discovery of a new particle in just the right place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>
          <a:xfrm>
            <a:off x="533400" y="1143000"/>
            <a:ext cx="8229600" cy="5257800"/>
          </a:xfrm>
        </p:spPr>
        <p:txBody>
          <a:bodyPr/>
          <a:lstStyle/>
          <a:p>
            <a:r>
              <a:rPr lang="en-US" sz="2000" dirty="0" smtClean="0">
                <a:solidFill>
                  <a:srgbClr val="660066"/>
                </a:solidFill>
              </a:rPr>
              <a:t>And both big experiments (</a:t>
            </a:r>
            <a:r>
              <a:rPr lang="en-US" sz="2000" dirty="0" smtClean="0"/>
              <a:t>ATLAS</a:t>
            </a:r>
            <a:r>
              <a:rPr lang="en-US" sz="2000" dirty="0" smtClean="0">
                <a:solidFill>
                  <a:srgbClr val="660066"/>
                </a:solidFill>
              </a:rPr>
              <a:t>, </a:t>
            </a:r>
            <a:r>
              <a:rPr lang="en-US" sz="2000" dirty="0" smtClean="0"/>
              <a:t>CMS</a:t>
            </a:r>
            <a:r>
              <a:rPr lang="en-US" sz="2000" dirty="0" smtClean="0">
                <a:solidFill>
                  <a:srgbClr val="660066"/>
                </a:solidFill>
              </a:rPr>
              <a:t>) see </a:t>
            </a:r>
            <a:r>
              <a:rPr lang="en-US" sz="2000" b="1" i="1" dirty="0" smtClean="0"/>
              <a:t>exactly the same thing</a:t>
            </a:r>
            <a:r>
              <a:rPr lang="en-US" sz="2000" dirty="0">
                <a:solidFill>
                  <a:srgbClr val="660066"/>
                </a:solidFill>
              </a:rPr>
              <a:t>.</a:t>
            </a:r>
            <a:endParaRPr lang="en-US" sz="2000" dirty="0" smtClean="0">
              <a:solidFill>
                <a:srgbClr val="660066"/>
              </a:solidFill>
            </a:endParaRPr>
          </a:p>
          <a:p>
            <a:r>
              <a:rPr lang="en-US" sz="2000" dirty="0" smtClean="0">
                <a:solidFill>
                  <a:srgbClr val="008000"/>
                </a:solidFill>
              </a:rPr>
              <a:t>Is it really “the” Higgs?  Could there be more?  Experiments underway are characterize whether this new particle has precisely the right properties.</a:t>
            </a:r>
          </a:p>
        </p:txBody>
      </p:sp>
      <p:pic>
        <p:nvPicPr>
          <p:cNvPr id="1026" name="Picture 2" descr="C:\Users\rlebed\Desktop\Picture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2417762"/>
            <a:ext cx="4522788" cy="39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lebed\Desktop\Picture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374900"/>
            <a:ext cx="4352925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2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else might the LHC teach us?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Have you noticed that there’s not much </a:t>
            </a:r>
            <a:r>
              <a:rPr lang="en-US" sz="2400" dirty="0" smtClean="0"/>
              <a:t>antimatter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lying around?  Almost everything in the universe seems to be made of matter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But quantum field theory tells us to expect matter and antimatter in roughly equal amounts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The Standard Model does have a way to distinguish them, but it seems to be way too small to explain the ubiquity of matter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However, lots of theories beyond the Standard Model (</a:t>
            </a:r>
            <a:r>
              <a:rPr lang="en-US" sz="2400" b="1" dirty="0" smtClean="0"/>
              <a:t>BSM</a:t>
            </a:r>
            <a:r>
              <a:rPr lang="en-US" sz="2400" dirty="0" smtClean="0">
                <a:solidFill>
                  <a:srgbClr val="008000"/>
                </a:solidFill>
              </a:rPr>
              <a:t>) naturally incorporate new ways to represent this</a:t>
            </a:r>
            <a:r>
              <a:rPr lang="en-US" sz="2400" dirty="0" smtClean="0"/>
              <a:t> </a:t>
            </a:r>
            <a:r>
              <a:rPr lang="en-US" sz="2400" b="1" dirty="0" smtClean="0"/>
              <a:t>matter-antimatter asymmetry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The LHC might uncover evidence for one of these new </a:t>
            </a:r>
            <a:r>
              <a:rPr lang="en-US" sz="2400" dirty="0" smtClean="0"/>
              <a:t>BSM</a:t>
            </a:r>
            <a:r>
              <a:rPr lang="en-US" sz="2400" dirty="0" smtClean="0">
                <a:solidFill>
                  <a:srgbClr val="C00000"/>
                </a:solidFill>
              </a:rPr>
              <a:t> theories; for example, something they find might be a form of the cryptic </a:t>
            </a:r>
            <a:r>
              <a:rPr lang="en-US" sz="2400" b="1" dirty="0" smtClean="0"/>
              <a:t>dark matter </a:t>
            </a:r>
            <a:r>
              <a:rPr lang="en-US" sz="2400" dirty="0" smtClean="0">
                <a:solidFill>
                  <a:srgbClr val="C00000"/>
                </a:solidFill>
              </a:rPr>
              <a:t>of the universe</a:t>
            </a:r>
          </a:p>
        </p:txBody>
      </p:sp>
    </p:spTree>
    <p:extLst>
      <p:ext uri="{BB962C8B-B14F-4D97-AF65-F5344CB8AC3E}">
        <p14:creationId xmlns:p14="http://schemas.microsoft.com/office/powerpoint/2010/main" val="35383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24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While the LHC is important, after its run many fundamental, deep, and exciting questions will remained to be answered</a:t>
            </a:r>
            <a:endParaRPr lang="en-US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169" y="1874837"/>
            <a:ext cx="3829661" cy="4525963"/>
          </a:xfrm>
        </p:spPr>
      </p:pic>
    </p:spTree>
    <p:extLst>
      <p:ext uri="{BB962C8B-B14F-4D97-AF65-F5344CB8AC3E}">
        <p14:creationId xmlns:p14="http://schemas.microsoft.com/office/powerpoint/2010/main" val="124499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How many fundamental forces are there, really?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Electroweak unification shows that electromagnetic and weak forces are really just two aspects of the same interaction.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Do strong forces unify with electroweak ones?</a:t>
            </a:r>
          </a:p>
          <a:p>
            <a:pPr lvl="1"/>
            <a:r>
              <a:rPr lang="en-US" sz="2000" i="1" dirty="0" smtClean="0"/>
              <a:t>If they do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7030A0"/>
                </a:solidFill>
              </a:rPr>
              <a:t>then quarks and leptons become much more closely related particles; it would explain why quarks have just the right electric charges to give protons charge equal and opposite to that of electrons</a:t>
            </a:r>
          </a:p>
          <a:p>
            <a:pPr lvl="1"/>
            <a:r>
              <a:rPr lang="en-US" sz="2000" i="1" dirty="0" smtClean="0"/>
              <a:t>If they do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it must occur at an energy about </a:t>
            </a:r>
            <a:r>
              <a:rPr lang="en-US" sz="2000" dirty="0" smtClean="0"/>
              <a:t>10</a:t>
            </a:r>
            <a:r>
              <a:rPr lang="en-US" sz="2000" baseline="30000" dirty="0" smtClean="0"/>
              <a:t>12</a:t>
            </a:r>
            <a:r>
              <a:rPr lang="en-US" sz="2000" dirty="0" smtClean="0"/>
              <a:t> times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that of the LHC</a:t>
            </a:r>
          </a:p>
          <a:p>
            <a:pPr lvl="1"/>
            <a:r>
              <a:rPr lang="en-US" sz="2000" i="1" dirty="0" smtClean="0"/>
              <a:t>If they do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0070C0"/>
                </a:solidFill>
              </a:rPr>
              <a:t>then protons themselves could decay, making atoms unstable.  But atoms appear to be very stable!  Protons would have to have a </a:t>
            </a:r>
            <a:r>
              <a:rPr lang="en-US" sz="2000" i="1" dirty="0" smtClean="0">
                <a:solidFill>
                  <a:srgbClr val="0070C0"/>
                </a:solidFill>
              </a:rPr>
              <a:t>very</a:t>
            </a:r>
            <a:r>
              <a:rPr lang="en-US" sz="2000" dirty="0" smtClean="0">
                <a:solidFill>
                  <a:srgbClr val="0070C0"/>
                </a:solidFill>
              </a:rPr>
              <a:t> long lifetime, </a:t>
            </a:r>
            <a:r>
              <a:rPr lang="en-US" sz="2000" dirty="0" smtClean="0"/>
              <a:t>10</a:t>
            </a:r>
            <a:r>
              <a:rPr lang="en-US" sz="2000" baseline="30000" dirty="0" smtClean="0"/>
              <a:t>34</a:t>
            </a:r>
            <a:r>
              <a:rPr lang="en-US" sz="2000" dirty="0" smtClean="0"/>
              <a:t> years </a:t>
            </a:r>
            <a:r>
              <a:rPr lang="en-US" sz="2000" dirty="0" smtClean="0">
                <a:solidFill>
                  <a:srgbClr val="0070C0"/>
                </a:solidFill>
              </a:rPr>
              <a:t>or more </a:t>
            </a:r>
          </a:p>
          <a:p>
            <a:pPr lvl="1"/>
            <a:r>
              <a:rPr lang="en-US" sz="2000" i="1" dirty="0" smtClean="0"/>
              <a:t>If they do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008000"/>
                </a:solidFill>
              </a:rPr>
              <a:t>the resulting theory is called a </a:t>
            </a:r>
            <a:r>
              <a:rPr lang="en-US" sz="2000" b="1" dirty="0" smtClean="0"/>
              <a:t>grand unified theory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6019800" y="4800600"/>
            <a:ext cx="304800" cy="3048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 sz="3200" dirty="0" smtClean="0"/>
              <a:t>What about gravity?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8229600" cy="5562600"/>
          </a:xfrm>
        </p:spPr>
        <p:txBody>
          <a:bodyPr/>
          <a:lstStyle/>
          <a:p>
            <a:r>
              <a:rPr lang="en-US" sz="2000" dirty="0" smtClean="0">
                <a:solidFill>
                  <a:srgbClr val="663300"/>
                </a:solidFill>
              </a:rPr>
              <a:t>The one force for which we don’t possess a quantum field theory is gravity, because it is </a:t>
            </a:r>
            <a:r>
              <a:rPr lang="en-US" sz="2000" i="1" dirty="0" smtClean="0">
                <a:solidFill>
                  <a:srgbClr val="663300"/>
                </a:solidFill>
              </a:rPr>
              <a:t>much</a:t>
            </a:r>
            <a:r>
              <a:rPr lang="en-US" sz="2000" dirty="0" smtClean="0">
                <a:solidFill>
                  <a:srgbClr val="663300"/>
                </a:solidFill>
              </a:rPr>
              <a:t> weaker even than the weak force.  We don’t know if it even </a:t>
            </a:r>
            <a:r>
              <a:rPr lang="en-US" sz="2000" i="1" dirty="0" smtClean="0">
                <a:solidFill>
                  <a:srgbClr val="663300"/>
                </a:solidFill>
              </a:rPr>
              <a:t>has</a:t>
            </a:r>
            <a:r>
              <a:rPr lang="en-US" sz="2000" dirty="0" smtClean="0">
                <a:solidFill>
                  <a:srgbClr val="663300"/>
                </a:solidFill>
              </a:rPr>
              <a:t> one, or what (if anything) it has to do with the hidden </a:t>
            </a:r>
            <a:r>
              <a:rPr lang="en-US" sz="2000" b="1" dirty="0" smtClean="0"/>
              <a:t>dark energy </a:t>
            </a:r>
            <a:r>
              <a:rPr lang="en-US" sz="2000" dirty="0" smtClean="0">
                <a:solidFill>
                  <a:srgbClr val="663300"/>
                </a:solidFill>
              </a:rPr>
              <a:t>of the universe.</a:t>
            </a:r>
          </a:p>
          <a:p>
            <a:endParaRPr lang="en-US" sz="2000" dirty="0" smtClean="0">
              <a:solidFill>
                <a:srgbClr val="663300"/>
              </a:solidFill>
            </a:endParaRPr>
          </a:p>
        </p:txBody>
      </p:sp>
      <p:pic>
        <p:nvPicPr>
          <p:cNvPr id="52228" name="Picture 4" descr="sheldon-helps-penny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5200" y="2133600"/>
            <a:ext cx="4622800" cy="337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228600" y="2133600"/>
            <a:ext cx="1828800" cy="1905000"/>
          </a:xfrm>
          <a:prstGeom prst="wedgeRoundRectCallout">
            <a:avLst>
              <a:gd name="adj1" fmla="val 109204"/>
              <a:gd name="adj2" fmla="val 1666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/>
              <a:t>We all know the answer is </a:t>
            </a:r>
            <a:r>
              <a:rPr lang="en-US" i="1" dirty="0"/>
              <a:t>string theory</a:t>
            </a:r>
            <a:r>
              <a:rPr lang="en-US" dirty="0"/>
              <a:t>, and I’m going to be the one to prove it.</a:t>
            </a:r>
          </a:p>
        </p:txBody>
      </p:sp>
      <p:sp>
        <p:nvSpPr>
          <p:cNvPr id="52230" name="AutoShape 6"/>
          <p:cNvSpPr>
            <a:spLocks noChangeArrowheads="1"/>
          </p:cNvSpPr>
          <p:nvPr/>
        </p:nvSpPr>
        <p:spPr bwMode="auto">
          <a:xfrm>
            <a:off x="6858000" y="2057400"/>
            <a:ext cx="1981200" cy="2133600"/>
          </a:xfrm>
          <a:prstGeom prst="wedgeRoundRectCallout">
            <a:avLst>
              <a:gd name="adj1" fmla="val -80931"/>
              <a:gd name="adj2" fmla="val 2507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i="1" dirty="0"/>
              <a:t>You wish.</a:t>
            </a:r>
            <a:r>
              <a:rPr lang="en-US" dirty="0"/>
              <a:t>  String theories don’t make hard predictions that can be proved or disproved by experiments.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93725" y="5715000"/>
            <a:ext cx="75352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</a:rPr>
              <a:t>Gravity is so super-weak that it only becomes important at energies</a:t>
            </a:r>
            <a:r>
              <a:rPr lang="en-US" dirty="0"/>
              <a:t> </a:t>
            </a:r>
            <a:r>
              <a:rPr lang="en-US" b="1" i="1" dirty="0"/>
              <a:t>10</a:t>
            </a:r>
            <a:r>
              <a:rPr lang="en-US" b="1" i="1" baseline="30000" dirty="0"/>
              <a:t>16</a:t>
            </a:r>
            <a:r>
              <a:rPr lang="en-US" b="1" i="1" dirty="0"/>
              <a:t> times</a:t>
            </a:r>
          </a:p>
          <a:p>
            <a:r>
              <a:rPr lang="en-US" dirty="0">
                <a:solidFill>
                  <a:srgbClr val="FF3300"/>
                </a:solidFill>
              </a:rPr>
              <a:t>that of electroweak physics and the Higgs.  </a:t>
            </a:r>
            <a:r>
              <a:rPr lang="en-US" i="1" dirty="0">
                <a:solidFill>
                  <a:srgbClr val="FF3300"/>
                </a:solidFill>
              </a:rPr>
              <a:t>No one knows why.</a:t>
            </a:r>
          </a:p>
          <a:p>
            <a:r>
              <a:rPr lang="en-US" dirty="0">
                <a:solidFill>
                  <a:srgbClr val="FF3300"/>
                </a:solidFill>
              </a:rPr>
              <a:t>This is called the</a:t>
            </a:r>
            <a:r>
              <a:rPr lang="en-US" dirty="0"/>
              <a:t> </a:t>
            </a:r>
            <a:r>
              <a:rPr lang="en-US" b="1" dirty="0"/>
              <a:t>hierarchy problem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8" name="5-Point Star 7"/>
          <p:cNvSpPr/>
          <p:nvPr/>
        </p:nvSpPr>
        <p:spPr>
          <a:xfrm>
            <a:off x="4231543" y="6330978"/>
            <a:ext cx="304800" cy="3048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9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animBg="1"/>
      <p:bldP spid="52230" grpId="0" animBg="1"/>
      <p:bldP spid="52232" grpId="0"/>
      <p:bldP spid="8" grpId="0" animBg="1"/>
      <p:bldP spid="8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The grand challenges of the 2</a:t>
            </a:r>
            <a:r>
              <a:rPr lang="en-US" sz="3200" baseline="30000" smtClean="0"/>
              <a:t>nd</a:t>
            </a:r>
            <a:r>
              <a:rPr lang="en-US" sz="3200" smtClean="0"/>
              <a:t> Century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How does the Higgs mechanism work in detail?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How is the hierarchy problem among interactions resolved?</a:t>
            </a:r>
          </a:p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Why is there a matter-antimatter asymmetry in the universe?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Why do quarks confine?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What are the phases of strongly interacting matter?</a:t>
            </a:r>
          </a:p>
          <a:p>
            <a:r>
              <a:rPr lang="en-US" sz="2400" dirty="0" smtClean="0"/>
              <a:t>Why do neutrinos have tiny masses and mix with each other?</a:t>
            </a:r>
          </a:p>
          <a:p>
            <a:r>
              <a:rPr lang="en-US" sz="2400" dirty="0" smtClean="0">
                <a:solidFill>
                  <a:srgbClr val="FF3300"/>
                </a:solidFill>
              </a:rPr>
              <a:t>Why does the Standard Model have 3 particle generations?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Can we build a better experiment than the LHC?  Can anyone afford a bigger accelerator, or do we need a new technology?</a:t>
            </a:r>
          </a:p>
          <a:p>
            <a:r>
              <a:rPr lang="en-US" sz="2400" dirty="0" smtClean="0">
                <a:solidFill>
                  <a:srgbClr val="660066"/>
                </a:solidFill>
              </a:rPr>
              <a:t>How can we show if grand unification occurs?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What are dark matter and dark energy?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does gravity combine with quantum mechanics?  Is string theory real and testable?</a:t>
            </a:r>
          </a:p>
        </p:txBody>
      </p:sp>
    </p:spTree>
    <p:extLst>
      <p:ext uri="{BB962C8B-B14F-4D97-AF65-F5344CB8AC3E}">
        <p14:creationId xmlns:p14="http://schemas.microsoft.com/office/powerpoint/2010/main" val="50451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will we know in 2111?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6096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One of your students could perform an experiment at the upgraded super-high energy LHC that will form their Ph.D. thesis in </a:t>
            </a:r>
            <a:r>
              <a:rPr lang="en-US" sz="2000" b="1" dirty="0" smtClean="0"/>
              <a:t>2022</a:t>
            </a:r>
            <a:r>
              <a:rPr lang="en-US" sz="2000" dirty="0" smtClean="0">
                <a:solidFill>
                  <a:srgbClr val="C00000"/>
                </a:solidFill>
              </a:rPr>
              <a:t>, and discover that the </a:t>
            </a:r>
            <a:r>
              <a:rPr lang="en-US" sz="2000" b="1" dirty="0" smtClean="0"/>
              <a:t>new dark matter particles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have unexpected interactions that point to a </a:t>
            </a:r>
            <a:r>
              <a:rPr lang="en-US" sz="2000" b="1" dirty="0" smtClean="0"/>
              <a:t>new fundamental force</a:t>
            </a:r>
            <a:r>
              <a:rPr lang="en-US" sz="2000" dirty="0" smtClean="0">
                <a:solidFill>
                  <a:srgbClr val="C00000"/>
                </a:solidFill>
              </a:rPr>
              <a:t>, neither strong nor electroweak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One of your children could discover in </a:t>
            </a:r>
            <a:r>
              <a:rPr lang="en-US" sz="2000" b="1" dirty="0" smtClean="0"/>
              <a:t>2045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2060"/>
                </a:solidFill>
              </a:rPr>
              <a:t>based on data from a deep underground lab that the </a:t>
            </a:r>
            <a:r>
              <a:rPr lang="en-US" sz="2000" b="1" dirty="0" smtClean="0"/>
              <a:t>ultimate source of neutrino masses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2060"/>
                </a:solidFill>
              </a:rPr>
              <a:t>is also responsible for the</a:t>
            </a:r>
            <a:r>
              <a:rPr lang="en-US" sz="2000" dirty="0" smtClean="0"/>
              <a:t> </a:t>
            </a:r>
            <a:r>
              <a:rPr lang="en-US" sz="2000" b="1" dirty="0" smtClean="0"/>
              <a:t>matter-antimatter asymmetry </a:t>
            </a:r>
            <a:r>
              <a:rPr lang="en-US" sz="2000" dirty="0" smtClean="0">
                <a:solidFill>
                  <a:srgbClr val="002060"/>
                </a:solidFill>
              </a:rPr>
              <a:t>of the universe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One of your grandchildren in </a:t>
            </a:r>
            <a:r>
              <a:rPr lang="en-US" sz="2000" b="1" dirty="0" smtClean="0"/>
              <a:t>2070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could write down the field equations that</a:t>
            </a:r>
            <a:r>
              <a:rPr lang="en-US" sz="2000" dirty="0" smtClean="0"/>
              <a:t> </a:t>
            </a:r>
            <a:r>
              <a:rPr lang="en-US" sz="2000" b="1" dirty="0" smtClean="0"/>
              <a:t>unify gravity with the other interactions</a:t>
            </a:r>
            <a:r>
              <a:rPr lang="en-US" sz="2000" dirty="0" smtClean="0"/>
              <a:t>.  </a:t>
            </a:r>
            <a:r>
              <a:rPr lang="en-US" sz="2000" dirty="0" smtClean="0">
                <a:solidFill>
                  <a:srgbClr val="00B050"/>
                </a:solidFill>
              </a:rPr>
              <a:t>It isn’t quite string theory, but she explains in her Nobel Prize acceptance speech how that old-fashioned theory got her interested in the problem</a:t>
            </a:r>
          </a:p>
          <a:p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1" y="4545204"/>
            <a:ext cx="3276600" cy="216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1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2892</Words>
  <Application>Microsoft Office PowerPoint</Application>
  <PresentationFormat>On-screen Show (4:3)</PresentationFormat>
  <Paragraphs>211</Paragraphs>
  <Slides>41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The Second Century of Particle Physics</vt:lpstr>
      <vt:lpstr>In April, 1911, just over 100 years ago…</vt:lpstr>
      <vt:lpstr>“Tabletop” Particle Physics</vt:lpstr>
      <vt:lpstr>The Large Hadron Collider: Not very tabletop</vt:lpstr>
      <vt:lpstr>Particle Physics Prehistory: Up to 1911</vt:lpstr>
      <vt:lpstr>What was known about the physics of the very small just 100 years ago?</vt:lpstr>
      <vt:lpstr>Brownian motion: Indisputable evidence for the existence of atoms</vt:lpstr>
      <vt:lpstr>PowerPoint Presentation</vt:lpstr>
      <vt:lpstr>PowerPoint Presentation</vt:lpstr>
      <vt:lpstr>Particle Physics The First Century: 1911-2010</vt:lpstr>
      <vt:lpstr>PowerPoint Presentation</vt:lpstr>
      <vt:lpstr>The Quantum Mechanical Wave</vt:lpstr>
      <vt:lpstr>Certain about uncertainty</vt:lpstr>
      <vt:lpstr>Mirror Mirror</vt:lpstr>
      <vt:lpstr>Quantum field theory is still the mathematical formalism in which particle physics calculations are performed…</vt:lpstr>
      <vt:lpstr>PowerPoint Presentation</vt:lpstr>
      <vt:lpstr>Where did the ideas for all of those particles I hear about come from?</vt:lpstr>
      <vt:lpstr>The Four Fundamental Forces</vt:lpstr>
      <vt:lpstr>What holds the nucleus together?</vt:lpstr>
      <vt:lpstr>The “Eightfold Way”</vt:lpstr>
      <vt:lpstr>“Three quarks for Muster Mark!”     -James Joyce</vt:lpstr>
      <vt:lpstr>Quantum Chromodynamics (QCD)</vt:lpstr>
      <vt:lpstr>Unsolved issues of strong interactions</vt:lpstr>
      <vt:lpstr>About those weak interactions: What are neutrinos?</vt:lpstr>
      <vt:lpstr>The ultimate in stealth technology</vt:lpstr>
      <vt:lpstr>What causes weak interactions?</vt:lpstr>
      <vt:lpstr>Who ordered that?</vt:lpstr>
      <vt:lpstr>Standard Model: Generations</vt:lpstr>
      <vt:lpstr>Neutrino masses and mixing</vt:lpstr>
      <vt:lpstr>The Standard Model I</vt:lpstr>
      <vt:lpstr>Standard Model II</vt:lpstr>
      <vt:lpstr>Particle Physics The Second Century: 2011-2110</vt:lpstr>
      <vt:lpstr>“Around the dawn of the 2nd Century, the Large Hadron Collider began taking data”</vt:lpstr>
      <vt:lpstr>What’s the Large Hadron Collider for?</vt:lpstr>
      <vt:lpstr>7/4/12: LHC announces the discovery of a new particle in just the right place</vt:lpstr>
      <vt:lpstr>What else might the LHC teach us?</vt:lpstr>
      <vt:lpstr>While the LHC is important, after its run many fundamental, deep, and exciting questions will remained to be answered</vt:lpstr>
      <vt:lpstr>How many fundamental forces are there, really?</vt:lpstr>
      <vt:lpstr>What about gravity?</vt:lpstr>
      <vt:lpstr>The grand challenges of the 2nd Century</vt:lpstr>
      <vt:lpstr>What will we know in 2111?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Second Century of Particle Physics</dc:title>
  <dc:creator>Richard Lebed</dc:creator>
  <cp:lastModifiedBy>Ann Hammersly</cp:lastModifiedBy>
  <cp:revision>102</cp:revision>
  <dcterms:created xsi:type="dcterms:W3CDTF">2012-02-24T01:32:23Z</dcterms:created>
  <dcterms:modified xsi:type="dcterms:W3CDTF">2012-09-22T20:28:59Z</dcterms:modified>
</cp:coreProperties>
</file>